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0"/>
    <p:restoredTop sz="94694"/>
  </p:normalViewPr>
  <p:slideViewPr>
    <p:cSldViewPr>
      <p:cViewPr varScale="1">
        <p:scale>
          <a:sx n="121" d="100"/>
          <a:sy n="121" d="100"/>
        </p:scale>
        <p:origin x="18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82645" y="647776"/>
            <a:ext cx="6426708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000754" y="3443096"/>
            <a:ext cx="4190491" cy="1123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73A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41901" y="573100"/>
            <a:ext cx="3108197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5687" y="1055369"/>
            <a:ext cx="7964170" cy="167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73A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16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15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jp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17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hyperlink" Target="https://www.pwc.com/it/it/publications/assets/docs/pwc-IVD-market-trends-overview.pdf" TargetMode="Externa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5.pn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0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hyperlink" Target="http://www.who.int/publications/i/item/9789240030923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5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hyperlink" Target="http://www.who.int/health-topics/medical-devices" TargetMode="External"/><Relationship Id="rId4" Type="http://schemas.openxmlformats.org/officeDocument/2006/relationships/image" Target="../media/image7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publications/i/item/9789240027978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7" Type="http://schemas.openxmlformats.org/officeDocument/2006/relationships/image" Target="../media/image81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5702" y="1264741"/>
            <a:ext cx="9660890" cy="15900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 indent="694690">
              <a:lnSpc>
                <a:spcPts val="5830"/>
              </a:lnSpc>
              <a:spcBef>
                <a:spcPts val="835"/>
              </a:spcBef>
            </a:pPr>
            <a:r>
              <a:rPr sz="5400" spc="-95" dirty="0">
                <a:latin typeface="Calibri Light"/>
                <a:cs typeface="Calibri Light"/>
              </a:rPr>
              <a:t>Towards</a:t>
            </a:r>
            <a:r>
              <a:rPr sz="5400" spc="-5" dirty="0">
                <a:latin typeface="Calibri Light"/>
                <a:cs typeface="Calibri Light"/>
              </a:rPr>
              <a:t> </a:t>
            </a:r>
            <a:r>
              <a:rPr sz="5400" dirty="0">
                <a:latin typeface="Calibri Light"/>
                <a:cs typeface="Calibri Light"/>
              </a:rPr>
              <a:t>a</a:t>
            </a:r>
            <a:r>
              <a:rPr sz="5400" spc="-5" dirty="0">
                <a:latin typeface="Calibri Light"/>
                <a:cs typeface="Calibri Light"/>
              </a:rPr>
              <a:t> </a:t>
            </a:r>
            <a:r>
              <a:rPr sz="5400" dirty="0">
                <a:latin typeface="Calibri Light"/>
                <a:cs typeface="Calibri Light"/>
              </a:rPr>
              <a:t>WHA</a:t>
            </a:r>
            <a:r>
              <a:rPr sz="5400" spc="-5" dirty="0">
                <a:latin typeface="Calibri Light"/>
                <a:cs typeface="Calibri Light"/>
              </a:rPr>
              <a:t> </a:t>
            </a:r>
            <a:r>
              <a:rPr sz="5400" spc="-15" dirty="0">
                <a:latin typeface="Calibri Light"/>
                <a:cs typeface="Calibri Light"/>
              </a:rPr>
              <a:t>Resolution</a:t>
            </a:r>
            <a:r>
              <a:rPr sz="5400" spc="-40" dirty="0">
                <a:latin typeface="Calibri Light"/>
                <a:cs typeface="Calibri Light"/>
              </a:rPr>
              <a:t> </a:t>
            </a:r>
            <a:r>
              <a:rPr sz="5400" spc="-10" dirty="0">
                <a:latin typeface="Calibri Light"/>
                <a:cs typeface="Calibri Light"/>
              </a:rPr>
              <a:t>on </a:t>
            </a:r>
            <a:r>
              <a:rPr sz="5400" spc="-5" dirty="0">
                <a:latin typeface="Calibri Light"/>
                <a:cs typeface="Calibri Light"/>
              </a:rPr>
              <a:t> </a:t>
            </a:r>
            <a:r>
              <a:rPr sz="5400" spc="-20" dirty="0">
                <a:latin typeface="Calibri Light"/>
                <a:cs typeface="Calibri Light"/>
              </a:rPr>
              <a:t>Strengthening </a:t>
            </a:r>
            <a:r>
              <a:rPr sz="5400" spc="-10" dirty="0">
                <a:latin typeface="Calibri Light"/>
                <a:cs typeface="Calibri Light"/>
              </a:rPr>
              <a:t>Diagnostics</a:t>
            </a:r>
            <a:r>
              <a:rPr sz="5400" spc="-30" dirty="0">
                <a:latin typeface="Calibri Light"/>
                <a:cs typeface="Calibri Light"/>
              </a:rPr>
              <a:t> </a:t>
            </a:r>
            <a:r>
              <a:rPr sz="5400" spc="-5" dirty="0">
                <a:latin typeface="Calibri Light"/>
                <a:cs typeface="Calibri Light"/>
              </a:rPr>
              <a:t>Capacity</a:t>
            </a:r>
            <a:endParaRPr sz="5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60929" y="3068926"/>
            <a:ext cx="6388735" cy="1266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7660" marR="5080" indent="-315595">
              <a:lnSpc>
                <a:spcPct val="113100"/>
              </a:lnSpc>
              <a:spcBef>
                <a:spcPts val="95"/>
              </a:spcBef>
            </a:pPr>
            <a:r>
              <a:rPr sz="3600" spc="-20" dirty="0">
                <a:latin typeface="Calibri"/>
                <a:cs typeface="Calibri"/>
              </a:rPr>
              <a:t>Stakeholder </a:t>
            </a:r>
            <a:r>
              <a:rPr sz="3600" spc="-5" dirty="0">
                <a:latin typeface="Calibri"/>
                <a:cs typeface="Calibri"/>
              </a:rPr>
              <a:t>Dialogue </a:t>
            </a:r>
            <a:r>
              <a:rPr sz="3600" dirty="0">
                <a:latin typeface="Calibri"/>
                <a:cs typeface="Calibri"/>
              </a:rPr>
              <a:t>Jan </a:t>
            </a:r>
            <a:r>
              <a:rPr sz="3600" spc="-5" dirty="0">
                <a:latin typeface="Calibri"/>
                <a:cs typeface="Calibri"/>
              </a:rPr>
              <a:t>1</a:t>
            </a:r>
            <a:r>
              <a:rPr lang="en-CA" sz="3600" spc="-5" dirty="0">
                <a:latin typeface="Calibri"/>
                <a:cs typeface="Calibri"/>
              </a:rPr>
              <a:t>6</a:t>
            </a:r>
            <a:r>
              <a:rPr sz="3600" spc="-5" dirty="0">
                <a:latin typeface="Calibri"/>
                <a:cs typeface="Calibri"/>
              </a:rPr>
              <a:t>, </a:t>
            </a:r>
            <a:r>
              <a:rPr sz="3600" dirty="0">
                <a:latin typeface="Calibri"/>
                <a:cs typeface="Calibri"/>
              </a:rPr>
              <a:t>2023 </a:t>
            </a:r>
            <a:r>
              <a:rPr sz="3600" spc="-80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Hosted</a:t>
            </a:r>
            <a:r>
              <a:rPr sz="3600" spc="-1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by</a:t>
            </a:r>
            <a:r>
              <a:rPr sz="3600" spc="-3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Kingdom</a:t>
            </a:r>
            <a:r>
              <a:rPr sz="3600" spc="-5" dirty="0">
                <a:latin typeface="Calibri"/>
                <a:cs typeface="Calibri"/>
              </a:rPr>
              <a:t> of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Eswatini</a:t>
            </a:r>
            <a:endParaRPr sz="36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7552" y="4430267"/>
            <a:ext cx="2596896" cy="24277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97199"/>
              </p:ext>
            </p:extLst>
          </p:nvPr>
        </p:nvGraphicFramePr>
        <p:xfrm>
          <a:off x="2019426" y="359409"/>
          <a:ext cx="8140065" cy="5029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2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8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Agenda</a:t>
                      </a:r>
                      <a:r>
                        <a:rPr sz="24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Topic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Speaker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91440" marR="1211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Introduction</a:t>
                      </a:r>
                      <a:r>
                        <a:rPr sz="24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Welcome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HE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Ambassador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Aboualatta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marL="91440" marR="106870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Background on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Diagnostics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Issues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16344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85" dirty="0">
                          <a:latin typeface="Calibri"/>
                          <a:cs typeface="Calibri"/>
                        </a:rPr>
                        <a:t>Dr.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Kenneth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Fleming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Willo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Brock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1440" marR="87630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Overview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WHO’s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current work on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diagnostics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Adriana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Velazquez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Berumen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Francis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Moussy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addressed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diagnostics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Bawelile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Philomena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Simelane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Q&amp;A,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comments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spc="-15" dirty="0">
                          <a:latin typeface="Calibri"/>
                          <a:cs typeface="Calibri"/>
                        </a:rPr>
                        <a:t>Attendees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spc="-15" dirty="0">
                          <a:latin typeface="Calibri"/>
                          <a:cs typeface="Calibri"/>
                        </a:rPr>
                        <a:t>Moderator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spc="-85" dirty="0">
                          <a:latin typeface="Calibri"/>
                          <a:cs typeface="Calibri"/>
                        </a:rPr>
                        <a:t>Dr.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Sue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Horton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6981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Using</a:t>
            </a:r>
            <a:r>
              <a:rPr sz="4400" spc="-10" dirty="0"/>
              <a:t> </a:t>
            </a:r>
            <a:r>
              <a:rPr sz="4400" dirty="0"/>
              <a:t>the</a:t>
            </a:r>
            <a:r>
              <a:rPr sz="4400" spc="-10" dirty="0"/>
              <a:t> </a:t>
            </a:r>
            <a:r>
              <a:rPr sz="4400" spc="-25" dirty="0"/>
              <a:t>Zoom-Webinar</a:t>
            </a:r>
            <a:r>
              <a:rPr sz="4400" spc="-15" dirty="0"/>
              <a:t> </a:t>
            </a:r>
            <a:r>
              <a:rPr sz="4400" spc="-20" dirty="0"/>
              <a:t>platform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1427788"/>
            <a:ext cx="10058400" cy="4845557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241300" indent="-228600">
              <a:lnSpc>
                <a:spcPts val="2965"/>
              </a:lnSpc>
              <a:spcBef>
                <a:spcPts val="69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5" dirty="0">
                <a:latin typeface="Calibri"/>
                <a:cs typeface="Calibri"/>
              </a:rPr>
              <a:t>Attendees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can</a:t>
            </a:r>
            <a:r>
              <a:rPr lang="en-CA" sz="2600" spc="-5" dirty="0">
                <a:latin typeface="Calibri"/>
                <a:cs typeface="Calibri"/>
              </a:rPr>
              <a:t>:</a:t>
            </a:r>
            <a:r>
              <a:rPr sz="2600" dirty="0">
                <a:latin typeface="Calibri"/>
                <a:cs typeface="Calibri"/>
              </a:rPr>
              <a:t> </a:t>
            </a:r>
            <a:endParaRPr lang="en-CA" sz="2600" dirty="0">
              <a:latin typeface="Calibri"/>
              <a:cs typeface="Calibri"/>
            </a:endParaRPr>
          </a:p>
          <a:p>
            <a:pPr marL="698500" lvl="1" indent="-228600">
              <a:lnSpc>
                <a:spcPts val="2965"/>
              </a:lnSpc>
              <a:spcBef>
                <a:spcPts val="690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CA" sz="2600" spc="-5" dirty="0">
                <a:latin typeface="Calibri"/>
                <a:cs typeface="Calibri"/>
              </a:rPr>
              <a:t>P</a:t>
            </a:r>
            <a:r>
              <a:rPr sz="2600" spc="-5" dirty="0" err="1">
                <a:latin typeface="Calibri"/>
                <a:cs typeface="Calibri"/>
              </a:rPr>
              <a:t>ost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to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 </a:t>
            </a:r>
            <a:r>
              <a:rPr sz="2600" spc="-10" dirty="0">
                <a:latin typeface="Calibri"/>
                <a:cs typeface="Calibri"/>
              </a:rPr>
              <a:t>read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Chat</a:t>
            </a:r>
            <a:endParaRPr lang="en-CA" sz="2600" spc="-5" dirty="0">
              <a:latin typeface="Calibri"/>
              <a:cs typeface="Calibri"/>
            </a:endParaRPr>
          </a:p>
          <a:p>
            <a:pPr marL="698500" lvl="1" indent="-228600">
              <a:lnSpc>
                <a:spcPts val="2965"/>
              </a:lnSpc>
              <a:spcBef>
                <a:spcPts val="690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CA" sz="2600" spc="-5" dirty="0">
                <a:latin typeface="Calibri"/>
                <a:cs typeface="Calibri"/>
              </a:rPr>
              <a:t>P</a:t>
            </a:r>
            <a:r>
              <a:rPr sz="2600" spc="-5" dirty="0" err="1">
                <a:latin typeface="Calibri"/>
                <a:cs typeface="Calibri"/>
              </a:rPr>
              <a:t>ose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written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questions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lang="en-CA" sz="2600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Q&amp;A, </a:t>
            </a:r>
            <a:r>
              <a:rPr sz="2600" dirty="0">
                <a:latin typeface="Calibri"/>
                <a:cs typeface="Calibri"/>
              </a:rPr>
              <a:t>which the </a:t>
            </a:r>
            <a:r>
              <a:rPr sz="2600" spc="-10" dirty="0">
                <a:latin typeface="Calibri"/>
                <a:cs typeface="Calibri"/>
              </a:rPr>
              <a:t>moderator </a:t>
            </a:r>
            <a:r>
              <a:rPr sz="2600" dirty="0">
                <a:latin typeface="Calibri"/>
                <a:cs typeface="Calibri"/>
              </a:rPr>
              <a:t>will </a:t>
            </a:r>
            <a:r>
              <a:rPr sz="2600" spc="-5" dirty="0">
                <a:latin typeface="Calibri"/>
                <a:cs typeface="Calibri"/>
              </a:rPr>
              <a:t>read </a:t>
            </a:r>
            <a:r>
              <a:rPr sz="2600" spc="-10" dirty="0">
                <a:latin typeface="Calibri"/>
                <a:cs typeface="Calibri"/>
              </a:rPr>
              <a:t>to </a:t>
            </a:r>
            <a:r>
              <a:rPr sz="2600" spc="-5" dirty="0">
                <a:latin typeface="Calibri"/>
                <a:cs typeface="Calibri"/>
              </a:rPr>
              <a:t>panelists</a:t>
            </a:r>
            <a:endParaRPr lang="en-CA" sz="2600" spc="-5" dirty="0">
              <a:latin typeface="Calibri"/>
              <a:cs typeface="Calibri"/>
            </a:endParaRPr>
          </a:p>
          <a:p>
            <a:pPr marL="698500" lvl="1" indent="-228600">
              <a:lnSpc>
                <a:spcPts val="2965"/>
              </a:lnSpc>
              <a:spcBef>
                <a:spcPts val="690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CA" sz="2600" spc="-5" dirty="0">
                <a:latin typeface="Calibri"/>
                <a:cs typeface="Calibri"/>
              </a:rPr>
              <a:t>U</a:t>
            </a:r>
            <a:r>
              <a:rPr sz="2600" spc="-5" dirty="0">
                <a:latin typeface="Calibri"/>
                <a:cs typeface="Calibri"/>
              </a:rPr>
              <a:t>se </a:t>
            </a:r>
            <a:r>
              <a:rPr sz="2600" dirty="0">
                <a:latin typeface="Calibri"/>
                <a:cs typeface="Calibri"/>
              </a:rPr>
              <a:t>the “Raise Hand”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function </a:t>
            </a:r>
            <a:r>
              <a:rPr sz="2600" spc="-10" dirty="0">
                <a:latin typeface="Calibri"/>
                <a:cs typeface="Calibri"/>
              </a:rPr>
              <a:t>to </a:t>
            </a:r>
            <a:r>
              <a:rPr sz="2600" spc="-5" dirty="0">
                <a:latin typeface="Calibri"/>
                <a:cs typeface="Calibri"/>
              </a:rPr>
              <a:t>request </a:t>
            </a:r>
            <a:r>
              <a:rPr sz="2600" dirty="0">
                <a:latin typeface="Calibri"/>
                <a:cs typeface="Calibri"/>
              </a:rPr>
              <a:t>time </a:t>
            </a:r>
            <a:r>
              <a:rPr sz="2600" spc="-10" dirty="0">
                <a:latin typeface="Calibri"/>
                <a:cs typeface="Calibri"/>
              </a:rPr>
              <a:t>to </a:t>
            </a:r>
            <a:r>
              <a:rPr sz="2600" spc="-5" dirty="0">
                <a:latin typeface="Calibri"/>
                <a:cs typeface="Calibri"/>
              </a:rPr>
              <a:t>comment or pose </a:t>
            </a:r>
            <a:r>
              <a:rPr sz="2600" dirty="0">
                <a:latin typeface="Calibri"/>
                <a:cs typeface="Calibri"/>
              </a:rPr>
              <a:t>a </a:t>
            </a:r>
            <a:r>
              <a:rPr sz="2600" spc="-5" dirty="0">
                <a:latin typeface="Calibri"/>
                <a:cs typeface="Calibri"/>
              </a:rPr>
              <a:t>question</a:t>
            </a:r>
            <a:endParaRPr lang="en-CA" sz="2600" spc="-5" dirty="0">
              <a:latin typeface="Calibri"/>
              <a:cs typeface="Calibri"/>
            </a:endParaRPr>
          </a:p>
          <a:p>
            <a:pPr marL="241300" indent="-228600">
              <a:lnSpc>
                <a:spcPts val="2965"/>
              </a:lnSpc>
              <a:spcBef>
                <a:spcPts val="69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The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webinar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will</a:t>
            </a:r>
            <a:r>
              <a:rPr sz="2600" spc="-5" dirty="0">
                <a:latin typeface="Calibri"/>
                <a:cs typeface="Calibri"/>
              </a:rPr>
              <a:t> be</a:t>
            </a:r>
            <a:r>
              <a:rPr sz="2600" spc="-15" dirty="0">
                <a:latin typeface="Calibri"/>
                <a:cs typeface="Calibri"/>
              </a:rPr>
              <a:t> recorded</a:t>
            </a:r>
            <a:endParaRPr sz="2600" dirty="0">
              <a:latin typeface="Calibri"/>
              <a:cs typeface="Calibri"/>
            </a:endParaRPr>
          </a:p>
          <a:p>
            <a:pPr marL="241300" marR="5080" indent="-228600">
              <a:lnSpc>
                <a:spcPts val="2810"/>
              </a:lnSpc>
              <a:spcBef>
                <a:spcPts val="104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If </a:t>
            </a:r>
            <a:r>
              <a:rPr sz="2600" spc="-5" dirty="0">
                <a:latin typeface="Calibri"/>
                <a:cs typeface="Calibri"/>
              </a:rPr>
              <a:t>there remain questions </a:t>
            </a:r>
            <a:r>
              <a:rPr sz="2600" dirty="0">
                <a:latin typeface="Calibri"/>
                <a:cs typeface="Calibri"/>
              </a:rPr>
              <a:t>which </a:t>
            </a:r>
            <a:r>
              <a:rPr sz="2600" spc="-10" dirty="0">
                <a:latin typeface="Calibri"/>
                <a:cs typeface="Calibri"/>
              </a:rPr>
              <a:t>are </a:t>
            </a:r>
            <a:r>
              <a:rPr sz="2600" spc="-5" dirty="0">
                <a:latin typeface="Calibri"/>
                <a:cs typeface="Calibri"/>
              </a:rPr>
              <a:t>not addressed, </a:t>
            </a:r>
            <a:r>
              <a:rPr sz="2600" dirty="0">
                <a:latin typeface="Calibri"/>
                <a:cs typeface="Calibri"/>
              </a:rPr>
              <a:t>due </a:t>
            </a:r>
            <a:r>
              <a:rPr sz="2600" spc="-10" dirty="0">
                <a:latin typeface="Calibri"/>
                <a:cs typeface="Calibri"/>
              </a:rPr>
              <a:t>to </a:t>
            </a:r>
            <a:r>
              <a:rPr sz="2600" dirty="0">
                <a:latin typeface="Calibri"/>
                <a:cs typeface="Calibri"/>
              </a:rPr>
              <a:t>time </a:t>
            </a:r>
            <a:r>
              <a:rPr sz="2600" spc="-10" dirty="0">
                <a:latin typeface="Calibri"/>
                <a:cs typeface="Calibri"/>
              </a:rPr>
              <a:t>constraints,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we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will aim </a:t>
            </a:r>
            <a:r>
              <a:rPr sz="2600" spc="-15" dirty="0">
                <a:latin typeface="Calibri"/>
                <a:cs typeface="Calibri"/>
              </a:rPr>
              <a:t>to</a:t>
            </a:r>
            <a:r>
              <a:rPr sz="2600" spc="-5" dirty="0">
                <a:latin typeface="Calibri"/>
                <a:cs typeface="Calibri"/>
              </a:rPr>
              <a:t> send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 email </a:t>
            </a:r>
            <a:r>
              <a:rPr sz="2600" spc="-5" dirty="0">
                <a:latin typeface="Calibri"/>
                <a:cs typeface="Calibri"/>
              </a:rPr>
              <a:t>response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within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48</a:t>
            </a:r>
            <a:r>
              <a:rPr sz="2600" spc="-10" dirty="0">
                <a:latin typeface="Calibri"/>
                <a:cs typeface="Calibri"/>
              </a:rPr>
              <a:t> hours</a:t>
            </a:r>
            <a:endParaRPr sz="2600" dirty="0">
              <a:latin typeface="Calibri"/>
              <a:cs typeface="Calibri"/>
            </a:endParaRPr>
          </a:p>
          <a:p>
            <a:pPr marL="241300" marR="907415" indent="-228600">
              <a:lnSpc>
                <a:spcPts val="2810"/>
              </a:lnSpc>
              <a:spcBef>
                <a:spcPts val="99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Please </a:t>
            </a:r>
            <a:r>
              <a:rPr sz="2600" spc="-5" dirty="0">
                <a:latin typeface="Calibri"/>
                <a:cs typeface="Calibri"/>
              </a:rPr>
              <a:t>note, since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5" dirty="0">
                <a:latin typeface="Calibri"/>
                <a:cs typeface="Calibri"/>
              </a:rPr>
              <a:t>Resolution </a:t>
            </a:r>
            <a:r>
              <a:rPr sz="2600" dirty="0">
                <a:latin typeface="Calibri"/>
                <a:cs typeface="Calibri"/>
              </a:rPr>
              <a:t>is </a:t>
            </a:r>
            <a:r>
              <a:rPr sz="2600" spc="-5" dirty="0">
                <a:latin typeface="Calibri"/>
                <a:cs typeface="Calibri"/>
              </a:rPr>
              <a:t>still </a:t>
            </a:r>
            <a:r>
              <a:rPr sz="2600" dirty="0">
                <a:latin typeface="Calibri"/>
                <a:cs typeface="Calibri"/>
              </a:rPr>
              <a:t>under discussion </a:t>
            </a:r>
            <a:r>
              <a:rPr sz="2600" spc="-5" dirty="0">
                <a:latin typeface="Calibri"/>
                <a:cs typeface="Calibri"/>
              </a:rPr>
              <a:t>by </a:t>
            </a:r>
            <a:r>
              <a:rPr sz="2600" dirty="0">
                <a:latin typeface="Calibri"/>
                <a:cs typeface="Calibri"/>
              </a:rPr>
              <a:t>Member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States,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15" dirty="0">
                <a:latin typeface="Calibri"/>
                <a:cs typeface="Calibri"/>
              </a:rPr>
              <a:t>text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 </a:t>
            </a:r>
            <a:r>
              <a:rPr sz="2600" spc="-5" dirty="0">
                <a:latin typeface="Calibri"/>
                <a:cs typeface="Calibri"/>
              </a:rPr>
              <a:t>not </a:t>
            </a:r>
            <a:r>
              <a:rPr sz="2600" spc="-15" dirty="0">
                <a:latin typeface="Calibri"/>
                <a:cs typeface="Calibri"/>
              </a:rPr>
              <a:t>yet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publicly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available</a:t>
            </a:r>
            <a:endParaRPr sz="2600" dirty="0"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406235-C4B4-A35C-E75B-43D715C89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146" y="1752600"/>
            <a:ext cx="1257300" cy="673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8404D9-891C-DC51-8866-D554AC8EE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051" y="2209800"/>
            <a:ext cx="1117600" cy="730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28C833-6065-1655-9FE1-8D3FD26DF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1051" y="3252592"/>
            <a:ext cx="1117600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9563" y="548716"/>
            <a:ext cx="45815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Welcoming </a:t>
            </a:r>
            <a:r>
              <a:rPr sz="4400" spc="-25" dirty="0"/>
              <a:t>Remarks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7596" y="5112561"/>
            <a:ext cx="4130040" cy="14228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9740" y="1691639"/>
            <a:ext cx="1530095" cy="23042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665982" y="4147184"/>
            <a:ext cx="5399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HE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Ambassador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Amr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Abdellatif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Aboualatta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African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Union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Ambassador</a:t>
            </a:r>
            <a:r>
              <a:rPr sz="2400" spc="-15" dirty="0">
                <a:latin typeface="Calibri"/>
                <a:cs typeface="Calibri"/>
              </a:rPr>
              <a:t> to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Geneva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6004" y="609676"/>
            <a:ext cx="75349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Background</a:t>
            </a:r>
            <a:r>
              <a:rPr sz="4400" spc="-45" dirty="0"/>
              <a:t> </a:t>
            </a:r>
            <a:r>
              <a:rPr sz="4400" dirty="0"/>
              <a:t>on</a:t>
            </a:r>
            <a:r>
              <a:rPr sz="4400" spc="-20" dirty="0"/>
              <a:t> </a:t>
            </a:r>
            <a:r>
              <a:rPr sz="4400" spc="-5" dirty="0"/>
              <a:t>Diagnostics</a:t>
            </a:r>
            <a:r>
              <a:rPr sz="4400" spc="-15" dirty="0"/>
              <a:t> </a:t>
            </a:r>
            <a:r>
              <a:rPr sz="4400" spc="-5" dirty="0"/>
              <a:t>Issues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9360" y="1895855"/>
            <a:ext cx="1636776" cy="18958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71141" y="4220971"/>
            <a:ext cx="25787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latin typeface="Calibri"/>
                <a:cs typeface="Calibri"/>
              </a:rPr>
              <a:t>Dr.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Kenneth </a:t>
            </a:r>
            <a:r>
              <a:rPr sz="2400" b="1" spc="-5" dirty="0">
                <a:latin typeface="Calibri"/>
                <a:cs typeface="Calibri"/>
              </a:rPr>
              <a:t>Fleming</a:t>
            </a:r>
            <a:endParaRPr sz="24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Chair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52716" y="1947672"/>
            <a:ext cx="1586483" cy="184403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81471" y="4220971"/>
            <a:ext cx="40055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Willo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Brock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VP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External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Relations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15" dirty="0">
                <a:latin typeface="Calibri"/>
                <a:cs typeface="Calibri"/>
              </a:rPr>
              <a:t> Strategy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2281" y="5465644"/>
            <a:ext cx="2353557" cy="96205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41932" y="5451347"/>
            <a:ext cx="3988308" cy="7696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4723" y="1542288"/>
            <a:ext cx="4328160" cy="31196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07819" y="432892"/>
            <a:ext cx="797940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-5" dirty="0">
                <a:latin typeface="Calibri"/>
                <a:cs typeface="Calibri"/>
              </a:rPr>
              <a:t>The</a:t>
            </a:r>
            <a:r>
              <a:rPr sz="4000" i="1" spc="-10" dirty="0">
                <a:latin typeface="Calibri"/>
                <a:cs typeface="Calibri"/>
              </a:rPr>
              <a:t> </a:t>
            </a:r>
            <a:r>
              <a:rPr sz="4000" i="1" spc="-15" dirty="0">
                <a:latin typeface="Calibri"/>
                <a:cs typeface="Calibri"/>
              </a:rPr>
              <a:t>Lancet</a:t>
            </a:r>
            <a:r>
              <a:rPr sz="4000" i="1" spc="3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Commission</a:t>
            </a:r>
            <a:r>
              <a:rPr sz="4000" spc="15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on </a:t>
            </a:r>
            <a:r>
              <a:rPr sz="4000" spc="-10" dirty="0">
                <a:latin typeface="Calibri"/>
                <a:cs typeface="Calibri"/>
              </a:rPr>
              <a:t>Diagnostics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687" y="1516380"/>
            <a:ext cx="2308860" cy="314553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6753" y="1554226"/>
            <a:ext cx="11927205" cy="44900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15884" marR="535305" indent="-4572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25 </a:t>
            </a:r>
            <a:r>
              <a:rPr sz="2000" spc="-10" dirty="0">
                <a:latin typeface="Calibri"/>
                <a:cs typeface="Calibri"/>
              </a:rPr>
              <a:t>Commissioners, </a:t>
            </a:r>
            <a:r>
              <a:rPr sz="2000" dirty="0">
                <a:latin typeface="Calibri"/>
                <a:cs typeface="Calibri"/>
              </a:rPr>
              <a:t>16 </a:t>
            </a:r>
            <a:r>
              <a:rPr sz="2000" spc="-5" dirty="0">
                <a:latin typeface="Calibri"/>
                <a:cs typeface="Calibri"/>
              </a:rPr>
              <a:t>countries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Pathology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Laboratory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Medicine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Diagnostic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Imaging</a:t>
            </a:r>
            <a:endParaRPr sz="2000">
              <a:latin typeface="Calibri"/>
              <a:cs typeface="Calibri"/>
            </a:endParaRPr>
          </a:p>
          <a:p>
            <a:pPr marL="7715884" marR="243395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Public </a:t>
            </a:r>
            <a:r>
              <a:rPr sz="2000" spc="-5" dirty="0">
                <a:latin typeface="Calibri"/>
                <a:cs typeface="Calibri"/>
              </a:rPr>
              <a:t>Health </a:t>
            </a:r>
            <a:r>
              <a:rPr sz="2000" dirty="0">
                <a:latin typeface="Calibri"/>
                <a:cs typeface="Calibri"/>
              </a:rPr>
              <a:t> Public </a:t>
            </a:r>
            <a:r>
              <a:rPr sz="2000" spc="-10" dirty="0">
                <a:latin typeface="Calibri"/>
                <a:cs typeface="Calibri"/>
              </a:rPr>
              <a:t>Policy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Patient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Advocacy</a:t>
            </a:r>
            <a:endParaRPr sz="2000">
              <a:latin typeface="Calibri"/>
              <a:cs typeface="Calibri"/>
            </a:endParaRPr>
          </a:p>
          <a:p>
            <a:pPr marL="7715884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Internal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Medicine,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Emergency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Medicine,</a:t>
            </a:r>
            <a:endParaRPr sz="2000">
              <a:latin typeface="Calibri"/>
              <a:cs typeface="Calibri"/>
            </a:endParaRPr>
          </a:p>
          <a:p>
            <a:pPr marL="7715884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and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Surgery</a:t>
            </a:r>
            <a:endParaRPr sz="2000">
              <a:latin typeface="Calibri"/>
              <a:cs typeface="Calibri"/>
            </a:endParaRPr>
          </a:p>
          <a:p>
            <a:pPr marL="7715884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Former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Ministers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Health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Calibri"/>
              <a:cs typeface="Calibri"/>
            </a:endParaRPr>
          </a:p>
          <a:p>
            <a:pPr marR="117475" algn="ctr">
              <a:lnSpc>
                <a:spcPct val="100000"/>
              </a:lnSpc>
            </a:pPr>
            <a:r>
              <a:rPr sz="2400" spc="-5" dirty="0">
                <a:latin typeface="Arial MT"/>
                <a:cs typeface="Arial MT"/>
              </a:rPr>
              <a:t>Stakeholders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Webinar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on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WHA</a:t>
            </a:r>
            <a:r>
              <a:rPr sz="2400" spc="-1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Resolution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Diagnostics,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16</a:t>
            </a:r>
            <a:r>
              <a:rPr sz="2400" baseline="24305" dirty="0">
                <a:latin typeface="Arial MT"/>
                <a:cs typeface="Arial MT"/>
              </a:rPr>
              <a:t>th</a:t>
            </a:r>
            <a:r>
              <a:rPr sz="2400" spc="352" baseline="2430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January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2023,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Geneva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Arial MT"/>
              <a:cs typeface="Arial MT"/>
            </a:endParaRPr>
          </a:p>
          <a:p>
            <a:pPr marR="125730" algn="ctr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Kenneth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Fleming,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Chair,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The</a:t>
            </a:r>
            <a:r>
              <a:rPr sz="2400" i="1" spc="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Lancet </a:t>
            </a:r>
            <a:r>
              <a:rPr sz="2400" spc="-5" dirty="0">
                <a:latin typeface="Calibri"/>
                <a:cs typeface="Calibri"/>
              </a:rPr>
              <a:t>Commission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</a:t>
            </a:r>
            <a:r>
              <a:rPr sz="2400" spc="-10" dirty="0">
                <a:latin typeface="Calibri"/>
                <a:cs typeface="Calibri"/>
              </a:rPr>
              <a:t> Diagnostics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2150" y="0"/>
            <a:ext cx="8116570" cy="145161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4000" i="1" spc="-10" dirty="0">
                <a:latin typeface="Calibri"/>
                <a:cs typeface="Calibri"/>
              </a:rPr>
              <a:t>The</a:t>
            </a:r>
            <a:r>
              <a:rPr sz="4000" i="1" spc="-5" dirty="0">
                <a:latin typeface="Calibri"/>
                <a:cs typeface="Calibri"/>
              </a:rPr>
              <a:t> </a:t>
            </a:r>
            <a:r>
              <a:rPr sz="4000" i="1" spc="-15" dirty="0">
                <a:latin typeface="Calibri"/>
                <a:cs typeface="Calibri"/>
              </a:rPr>
              <a:t>Lancet</a:t>
            </a:r>
            <a:r>
              <a:rPr sz="4000" i="1" spc="30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Commission</a:t>
            </a:r>
            <a:r>
              <a:rPr sz="4000" spc="10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on </a:t>
            </a:r>
            <a:r>
              <a:rPr sz="4000" spc="-10" dirty="0">
                <a:latin typeface="Calibri"/>
                <a:cs typeface="Calibri"/>
              </a:rPr>
              <a:t>Diagnostics: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20"/>
              </a:spcBef>
            </a:pPr>
            <a:r>
              <a:rPr sz="4000" spc="-35" dirty="0"/>
              <a:t>Key</a:t>
            </a:r>
            <a:r>
              <a:rPr sz="4000" spc="-50" dirty="0"/>
              <a:t> </a:t>
            </a:r>
            <a:r>
              <a:rPr sz="4000" spc="-10" dirty="0"/>
              <a:t>Messages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0758" y="1599438"/>
            <a:ext cx="10494645" cy="4510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46990" indent="-3048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2400" spc="-5" dirty="0">
                <a:latin typeface="Calibri"/>
                <a:cs typeface="Calibri"/>
              </a:rPr>
              <a:t>47%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~3.6bm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global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population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little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 </a:t>
            </a:r>
            <a:r>
              <a:rPr sz="2400" dirty="0">
                <a:latin typeface="Calibri"/>
                <a:cs typeface="Calibri"/>
              </a:rPr>
              <a:t>access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diagnostics.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low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0" dirty="0">
                <a:latin typeface="Calibri"/>
                <a:cs typeface="Calibri"/>
              </a:rPr>
              <a:t> lower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middle</a:t>
            </a:r>
            <a:r>
              <a:rPr sz="2400" spc="-10" dirty="0">
                <a:latin typeface="Calibri"/>
                <a:cs typeface="Calibri"/>
              </a:rPr>
              <a:t> countries,</a:t>
            </a:r>
            <a:r>
              <a:rPr sz="2400" dirty="0">
                <a:latin typeface="Calibri"/>
                <a:cs typeface="Calibri"/>
              </a:rPr>
              <a:t> this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81%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(3.2bm).</a:t>
            </a:r>
            <a:endParaRPr sz="2400">
              <a:latin typeface="Calibri"/>
              <a:cs typeface="Calibri"/>
            </a:endParaRPr>
          </a:p>
          <a:p>
            <a:pPr marL="317500" indent="-30480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2400" spc="-10" dirty="0">
                <a:latin typeface="Calibri"/>
                <a:cs typeface="Calibri"/>
              </a:rPr>
              <a:t>Improving </a:t>
            </a:r>
            <a:r>
              <a:rPr sz="2400" dirty="0">
                <a:latin typeface="Calibri"/>
                <a:cs typeface="Calibri"/>
              </a:rPr>
              <a:t>access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primary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health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care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“last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mile”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critical</a:t>
            </a:r>
            <a:r>
              <a:rPr sz="2400" spc="-20" dirty="0">
                <a:latin typeface="Calibri"/>
                <a:cs typeface="Calibri"/>
              </a:rPr>
              <a:t> for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improving</a:t>
            </a:r>
            <a:endParaRPr sz="2400">
              <a:latin typeface="Calibri"/>
              <a:cs typeface="Calibri"/>
            </a:endParaRPr>
          </a:p>
          <a:p>
            <a:pPr marL="3175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equity</a:t>
            </a:r>
            <a:endParaRPr sz="2400">
              <a:latin typeface="Calibri"/>
              <a:cs typeface="Calibri"/>
            </a:endParaRPr>
          </a:p>
          <a:p>
            <a:pPr marL="317500" indent="-304800">
              <a:lnSpc>
                <a:spcPct val="100000"/>
              </a:lnSpc>
              <a:spcBef>
                <a:spcPts val="1310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2400" spc="-5" dirty="0">
                <a:latin typeface="Calibri"/>
                <a:cs typeface="Calibri"/>
              </a:rPr>
              <a:t>1.1 million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deaths </a:t>
            </a:r>
            <a:r>
              <a:rPr sz="2400" dirty="0">
                <a:latin typeface="Calibri"/>
                <a:cs typeface="Calibri"/>
              </a:rPr>
              <a:t>annually</a:t>
            </a:r>
            <a:r>
              <a:rPr sz="2400" spc="-10" dirty="0">
                <a:latin typeface="Calibri"/>
                <a:cs typeface="Calibri"/>
              </a:rPr>
              <a:t> could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averted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by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better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 </a:t>
            </a:r>
            <a:r>
              <a:rPr sz="2400" dirty="0">
                <a:latin typeface="Calibri"/>
                <a:cs typeface="Calibri"/>
              </a:rPr>
              <a:t>access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six </a:t>
            </a:r>
            <a:r>
              <a:rPr sz="2400" spc="-30" dirty="0">
                <a:latin typeface="Calibri"/>
                <a:cs typeface="Calibri"/>
              </a:rPr>
              <a:t>key</a:t>
            </a:r>
            <a:endParaRPr sz="2400">
              <a:latin typeface="Calibri"/>
              <a:cs typeface="Calibri"/>
            </a:endParaRPr>
          </a:p>
          <a:p>
            <a:pPr marL="31750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conditions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(~25%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total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annual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deaths)</a:t>
            </a:r>
            <a:endParaRPr sz="2400">
              <a:latin typeface="Calibri"/>
              <a:cs typeface="Calibri"/>
            </a:endParaRPr>
          </a:p>
          <a:p>
            <a:pPr marL="317500" indent="-30480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2400" spc="-10" dirty="0">
                <a:latin typeface="Calibri"/>
                <a:cs typeface="Calibri"/>
              </a:rPr>
              <a:t>Each </a:t>
            </a:r>
            <a:r>
              <a:rPr sz="2400" spc="-5" dirty="0">
                <a:latin typeface="Calibri"/>
                <a:cs typeface="Calibri"/>
              </a:rPr>
              <a:t>dollar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invested</a:t>
            </a:r>
            <a:r>
              <a:rPr sz="2400" dirty="0">
                <a:latin typeface="Calibri"/>
                <a:cs typeface="Calibri"/>
              </a:rPr>
              <a:t> in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returns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multiple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dollars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10" dirty="0">
                <a:latin typeface="Calibri"/>
                <a:cs typeface="Calibri"/>
              </a:rPr>
              <a:t>benefits</a:t>
            </a:r>
            <a:endParaRPr sz="2400">
              <a:latin typeface="Calibri"/>
              <a:cs typeface="Calibri"/>
            </a:endParaRPr>
          </a:p>
          <a:p>
            <a:pPr marL="317500" indent="-304800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2400" spc="-10" dirty="0">
                <a:latin typeface="Calibri"/>
                <a:cs typeface="Calibri"/>
              </a:rPr>
              <a:t>Recent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innovations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help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transform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access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democratize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diagnostics</a:t>
            </a:r>
            <a:endParaRPr sz="2400">
              <a:latin typeface="Calibri"/>
              <a:cs typeface="Calibri"/>
            </a:endParaRPr>
          </a:p>
          <a:p>
            <a:pPr marL="317500" marR="5080" indent="-304800">
              <a:lnSpc>
                <a:spcPct val="100000"/>
              </a:lnSpc>
              <a:spcBef>
                <a:spcPts val="1310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COVID-19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pandemic has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underscored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how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crucial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Universal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Health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Coverage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0758" y="6248806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8182" y="6273469"/>
            <a:ext cx="10261600" cy="37211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85"/>
              </a:lnSpc>
            </a:pPr>
            <a:r>
              <a:rPr sz="2400" spc="-10" dirty="0">
                <a:latin typeface="Calibri"/>
                <a:cs typeface="Calibri"/>
              </a:rPr>
              <a:t>Diagnostics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underfunded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because</a:t>
            </a:r>
            <a:r>
              <a:rPr sz="2400" dirty="0">
                <a:latin typeface="Calibri"/>
                <a:cs typeface="Calibri"/>
              </a:rPr>
              <a:t> their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central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importance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underappreciated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901" y="5975096"/>
            <a:ext cx="10655300" cy="88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Access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selected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diagnostic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tests</a:t>
            </a:r>
            <a:r>
              <a:rPr sz="3200" spc="-5" dirty="0">
                <a:latin typeface="Calibri"/>
                <a:cs typeface="Calibri"/>
              </a:rPr>
              <a:t> by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county,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Malawi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2013/2014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400" dirty="0">
                <a:latin typeface="Calibri"/>
                <a:cs typeface="Calibri"/>
              </a:rPr>
              <a:t>–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test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hours </a:t>
            </a:r>
            <a:r>
              <a:rPr sz="2400" spc="-20" dirty="0">
                <a:latin typeface="Calibri"/>
                <a:cs typeface="Calibri"/>
              </a:rPr>
              <a:t>travel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1505" y="1370039"/>
            <a:ext cx="9280037" cy="45613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16479" y="0"/>
            <a:ext cx="6501130" cy="1217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670" algn="ctr">
              <a:lnSpc>
                <a:spcPts val="5165"/>
              </a:lnSpc>
              <a:spcBef>
                <a:spcPts val="105"/>
              </a:spcBef>
            </a:pPr>
            <a:r>
              <a:rPr sz="4400" spc="-5" dirty="0">
                <a:latin typeface="Calibri"/>
                <a:cs typeface="Calibri"/>
              </a:rPr>
              <a:t>Diagnostic</a:t>
            </a:r>
            <a:r>
              <a:rPr sz="4400" spc="-30" dirty="0">
                <a:latin typeface="Calibri"/>
                <a:cs typeface="Calibri"/>
              </a:rPr>
              <a:t> </a:t>
            </a:r>
            <a:r>
              <a:rPr sz="4400" spc="-25" dirty="0">
                <a:latin typeface="Calibri"/>
                <a:cs typeface="Calibri"/>
              </a:rPr>
              <a:t>gap</a:t>
            </a:r>
            <a:endParaRPr sz="4400">
              <a:latin typeface="Calibri"/>
              <a:cs typeface="Calibri"/>
            </a:endParaRPr>
          </a:p>
          <a:p>
            <a:pPr algn="ctr">
              <a:lnSpc>
                <a:spcPts val="4205"/>
              </a:lnSpc>
            </a:pPr>
            <a:r>
              <a:rPr sz="3600" spc="-5" dirty="0">
                <a:latin typeface="Calibri"/>
                <a:cs typeface="Calibri"/>
              </a:rPr>
              <a:t>The</a:t>
            </a:r>
            <a:r>
              <a:rPr sz="3600" spc="-2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impact</a:t>
            </a:r>
            <a:r>
              <a:rPr sz="3600" spc="-2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of</a:t>
            </a:r>
            <a:r>
              <a:rPr sz="3600" spc="-10" dirty="0">
                <a:latin typeface="Calibri"/>
                <a:cs typeface="Calibri"/>
              </a:rPr>
              <a:t> vertical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programmes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0298" y="363677"/>
            <a:ext cx="8081009" cy="1228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730"/>
              </a:lnSpc>
              <a:spcBef>
                <a:spcPts val="105"/>
              </a:spcBef>
            </a:pPr>
            <a:r>
              <a:rPr sz="4100" i="1" spc="-30" dirty="0">
                <a:solidFill>
                  <a:srgbClr val="252525"/>
                </a:solidFill>
                <a:latin typeface="Calibri Light"/>
                <a:cs typeface="Calibri Light"/>
              </a:rPr>
              <a:t>The</a:t>
            </a:r>
            <a:r>
              <a:rPr sz="4100" i="1" spc="-50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4100" i="1" spc="-40" dirty="0">
                <a:solidFill>
                  <a:srgbClr val="252525"/>
                </a:solidFill>
                <a:latin typeface="Calibri Light"/>
                <a:cs typeface="Calibri Light"/>
              </a:rPr>
              <a:t>Lancet</a:t>
            </a:r>
            <a:r>
              <a:rPr sz="4100" i="1" spc="-4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4100" spc="-35" dirty="0">
                <a:solidFill>
                  <a:srgbClr val="252525"/>
                </a:solidFill>
              </a:rPr>
              <a:t>Commission</a:t>
            </a:r>
            <a:r>
              <a:rPr sz="4100" spc="-95" dirty="0">
                <a:solidFill>
                  <a:srgbClr val="252525"/>
                </a:solidFill>
              </a:rPr>
              <a:t> </a:t>
            </a:r>
            <a:r>
              <a:rPr sz="4100" spc="-15" dirty="0">
                <a:solidFill>
                  <a:srgbClr val="252525"/>
                </a:solidFill>
              </a:rPr>
              <a:t>on</a:t>
            </a:r>
            <a:r>
              <a:rPr sz="4100" spc="-75" dirty="0">
                <a:solidFill>
                  <a:srgbClr val="252525"/>
                </a:solidFill>
              </a:rPr>
              <a:t> </a:t>
            </a:r>
            <a:r>
              <a:rPr sz="4100" spc="-35" dirty="0">
                <a:solidFill>
                  <a:srgbClr val="252525"/>
                </a:solidFill>
              </a:rPr>
              <a:t>Diagnostics:</a:t>
            </a:r>
            <a:endParaRPr sz="4100">
              <a:latin typeface="Calibri Light"/>
              <a:cs typeface="Calibri Light"/>
            </a:endParaRPr>
          </a:p>
          <a:p>
            <a:pPr marR="618490" algn="ctr">
              <a:lnSpc>
                <a:spcPts val="4730"/>
              </a:lnSpc>
            </a:pPr>
            <a:r>
              <a:rPr sz="4100" spc="-15" dirty="0">
                <a:solidFill>
                  <a:srgbClr val="252525"/>
                </a:solidFill>
                <a:latin typeface="Calibri"/>
                <a:cs typeface="Calibri"/>
              </a:rPr>
              <a:t>Recommendations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584" y="2474975"/>
            <a:ext cx="5265420" cy="585470"/>
          </a:xfrm>
          <a:custGeom>
            <a:avLst/>
            <a:gdLst/>
            <a:ahLst/>
            <a:cxnLst/>
            <a:rect l="l" t="t" r="r" b="b"/>
            <a:pathLst>
              <a:path w="5265420" h="585469">
                <a:moveTo>
                  <a:pt x="5265420" y="0"/>
                </a:moveTo>
                <a:lnTo>
                  <a:pt x="0" y="0"/>
                </a:lnTo>
                <a:lnTo>
                  <a:pt x="0" y="274320"/>
                </a:lnTo>
                <a:lnTo>
                  <a:pt x="0" y="310896"/>
                </a:lnTo>
                <a:lnTo>
                  <a:pt x="0" y="585216"/>
                </a:lnTo>
                <a:lnTo>
                  <a:pt x="4884420" y="585216"/>
                </a:lnTo>
                <a:lnTo>
                  <a:pt x="4884420" y="310896"/>
                </a:lnTo>
                <a:lnTo>
                  <a:pt x="5265420" y="310896"/>
                </a:lnTo>
                <a:lnTo>
                  <a:pt x="52654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584" y="3436620"/>
            <a:ext cx="4598035" cy="311150"/>
          </a:xfrm>
          <a:custGeom>
            <a:avLst/>
            <a:gdLst/>
            <a:ahLst/>
            <a:cxnLst/>
            <a:rect l="l" t="t" r="r" b="b"/>
            <a:pathLst>
              <a:path w="4598035" h="311150">
                <a:moveTo>
                  <a:pt x="4597908" y="0"/>
                </a:moveTo>
                <a:lnTo>
                  <a:pt x="0" y="0"/>
                </a:lnTo>
                <a:lnTo>
                  <a:pt x="0" y="310895"/>
                </a:lnTo>
                <a:lnTo>
                  <a:pt x="4597908" y="310895"/>
                </a:lnTo>
                <a:lnTo>
                  <a:pt x="459790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7009" y="1845691"/>
            <a:ext cx="14243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252525"/>
                </a:solidFill>
                <a:latin typeface="Calibri"/>
                <a:cs typeface="Calibri"/>
              </a:rPr>
              <a:t>National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009" y="2452243"/>
            <a:ext cx="1149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252525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584" y="2474976"/>
            <a:ext cx="526542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25"/>
              </a:lnSpc>
            </a:pP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Create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national</a:t>
            </a:r>
            <a:r>
              <a:rPr sz="2000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diagnostics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Calibri"/>
                <a:cs typeface="Calibri"/>
              </a:rPr>
              <a:t>strategy,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based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on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584" y="2785872"/>
            <a:ext cx="4884420" cy="27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5"/>
              </a:lnSpc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Essential</a:t>
            </a:r>
            <a:r>
              <a:rPr sz="2000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Diagnostics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List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and</a:t>
            </a:r>
            <a:r>
              <a:rPr sz="2000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Tiered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Integrated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584" y="3060192"/>
            <a:ext cx="904240" cy="2743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9"/>
              </a:lnSpc>
            </a:pP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N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t</a:t>
            </a:r>
            <a:r>
              <a:rPr sz="2000" spc="-30" dirty="0">
                <a:solidFill>
                  <a:srgbClr val="252525"/>
                </a:solidFill>
                <a:latin typeface="Calibri"/>
                <a:cs typeface="Calibri"/>
              </a:rPr>
              <a:t>w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ork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7009" y="3414140"/>
            <a:ext cx="1149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252525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2584" y="3436620"/>
            <a:ext cx="4598035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25"/>
              </a:lnSpc>
            </a:pP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Make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tests</a:t>
            </a:r>
            <a:r>
              <a:rPr sz="2000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for</a:t>
            </a:r>
            <a:r>
              <a:rPr sz="2000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Calibri"/>
                <a:cs typeface="Calibri"/>
              </a:rPr>
              <a:t>key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conditions</a:t>
            </a:r>
            <a:r>
              <a:rPr sz="2000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available</a:t>
            </a:r>
            <a:r>
              <a:rPr sz="2000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at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all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584" y="3747515"/>
            <a:ext cx="2140585" cy="2743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9"/>
              </a:lnSpc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primary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care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centres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009" y="4102684"/>
            <a:ext cx="5284470" cy="170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28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Invest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in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workforce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 expansion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 task-shifting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ts val="2280"/>
              </a:lnSpc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upskilling.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ts val="2160"/>
              </a:lnSpc>
              <a:spcBef>
                <a:spcPts val="113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Commit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to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regulatory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frameworks</a:t>
            </a:r>
            <a:r>
              <a:rPr sz="2000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especially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Calibri"/>
                <a:cs typeface="Calibri"/>
              </a:rPr>
              <a:t>for </a:t>
            </a:r>
            <a:r>
              <a:rPr sz="2000" spc="-434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quality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Roll</a:t>
            </a:r>
            <a:r>
              <a:rPr sz="2000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out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national financing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 strategy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457315" y="4335398"/>
            <a:ext cx="4490085" cy="585470"/>
          </a:xfrm>
          <a:custGeom>
            <a:avLst/>
            <a:gdLst/>
            <a:ahLst/>
            <a:cxnLst/>
            <a:rect l="l" t="t" r="r" b="b"/>
            <a:pathLst>
              <a:path w="4490084" h="585470">
                <a:moveTo>
                  <a:pt x="4489704" y="274320"/>
                </a:moveTo>
                <a:lnTo>
                  <a:pt x="3799332" y="274320"/>
                </a:lnTo>
                <a:lnTo>
                  <a:pt x="3799332" y="0"/>
                </a:lnTo>
                <a:lnTo>
                  <a:pt x="0" y="0"/>
                </a:lnTo>
                <a:lnTo>
                  <a:pt x="0" y="274320"/>
                </a:lnTo>
                <a:lnTo>
                  <a:pt x="0" y="310896"/>
                </a:lnTo>
                <a:lnTo>
                  <a:pt x="0" y="585216"/>
                </a:lnTo>
                <a:lnTo>
                  <a:pt x="4489704" y="585216"/>
                </a:lnTo>
                <a:lnTo>
                  <a:pt x="4489704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216777" y="1915413"/>
            <a:ext cx="21647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252525"/>
                </a:solidFill>
                <a:latin typeface="Calibri"/>
                <a:cs typeface="Calibri"/>
              </a:rPr>
              <a:t>International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16777" y="2414371"/>
            <a:ext cx="4558665" cy="181546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Improve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affordability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of diagnostics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ts val="2280"/>
              </a:lnSpc>
              <a:spcBef>
                <a:spcPts val="85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Develop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and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use technology</a:t>
            </a:r>
            <a:r>
              <a:rPr sz="2000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in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Calibri"/>
                <a:cs typeface="Calibri"/>
              </a:rPr>
              <a:t>ways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 that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80"/>
              </a:lnSpc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benefit</a:t>
            </a:r>
            <a:r>
              <a:rPr sz="2000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everyone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ts val="2160"/>
              </a:lnSpc>
              <a:spcBef>
                <a:spcPts val="114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Address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needs of populations living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in </a:t>
            </a:r>
            <a:r>
              <a:rPr sz="2000" spc="-4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conflict situations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16777" y="4312742"/>
            <a:ext cx="1149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252525"/>
                </a:solidFill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57315" y="4335398"/>
            <a:ext cx="379984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330"/>
              </a:lnSpc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Increase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recognition</a:t>
            </a:r>
            <a:r>
              <a:rPr sz="2000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and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funding</a:t>
            </a:r>
            <a:r>
              <a:rPr sz="2000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Calibri"/>
                <a:cs typeface="Calibri"/>
              </a:rPr>
              <a:t>for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57315" y="4646295"/>
            <a:ext cx="4490085" cy="27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039"/>
              </a:lnSpc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diagnostics;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Calibri"/>
                <a:cs typeface="Calibri"/>
              </a:rPr>
              <a:t>World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Health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Assembly</a:t>
            </a:r>
            <a:r>
              <a:rPr sz="2000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(WHA)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57315" y="4920615"/>
            <a:ext cx="1109980" cy="2743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039"/>
              </a:lnSpc>
            </a:pP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Resolution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16777" y="5274945"/>
            <a:ext cx="497014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28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Establish</a:t>
            </a:r>
            <a:r>
              <a:rPr sz="2000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an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International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Diagnostics</a:t>
            </a:r>
            <a:r>
              <a:rPr sz="2000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Alliance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80"/>
              </a:lnSpc>
            </a:pP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to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 support</a:t>
            </a:r>
            <a:r>
              <a:rPr sz="2000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and 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monitor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all</a:t>
            </a:r>
            <a:r>
              <a:rPr sz="2000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the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 above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427177"/>
            <a:ext cx="58801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The</a:t>
            </a:r>
            <a:r>
              <a:rPr sz="4400" spc="-30" dirty="0"/>
              <a:t> </a:t>
            </a:r>
            <a:r>
              <a:rPr sz="4400" spc="-10" dirty="0"/>
              <a:t>fundamental</a:t>
            </a:r>
            <a:r>
              <a:rPr sz="4400" spc="-50" dirty="0"/>
              <a:t> </a:t>
            </a:r>
            <a:r>
              <a:rPr sz="4400" spc="-15" dirty="0"/>
              <a:t>problem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95452" y="1325981"/>
            <a:ext cx="7483475" cy="3386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17955">
              <a:lnSpc>
                <a:spcPct val="111900"/>
              </a:lnSpc>
              <a:spcBef>
                <a:spcPts val="100"/>
              </a:spcBef>
            </a:pPr>
            <a:r>
              <a:rPr sz="2600" spc="-5" dirty="0">
                <a:latin typeface="Calibri"/>
                <a:cs typeface="Calibri"/>
              </a:rPr>
              <a:t>Diagnostics </a:t>
            </a:r>
            <a:r>
              <a:rPr sz="2600" spc="-20" dirty="0">
                <a:latin typeface="Calibri"/>
                <a:cs typeface="Calibri"/>
              </a:rPr>
              <a:t>have </a:t>
            </a:r>
            <a:r>
              <a:rPr sz="2600" spc="-5" dirty="0">
                <a:latin typeface="Calibri"/>
                <a:cs typeface="Calibri"/>
              </a:rPr>
              <a:t>been invisible </a:t>
            </a:r>
            <a:r>
              <a:rPr sz="2600" spc="-15" dirty="0">
                <a:latin typeface="Calibri"/>
                <a:cs typeface="Calibri"/>
              </a:rPr>
              <a:t>at </a:t>
            </a:r>
            <a:r>
              <a:rPr sz="2600" spc="-5" dirty="0">
                <a:latin typeface="Calibri"/>
                <a:cs typeface="Calibri"/>
              </a:rPr>
              <a:t>policy </a:t>
            </a:r>
            <a:r>
              <a:rPr sz="2600" spc="-10" dirty="0">
                <a:latin typeface="Calibri"/>
                <a:cs typeface="Calibri"/>
              </a:rPr>
              <a:t>level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SDG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3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on health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mentions;</a:t>
            </a:r>
            <a:endParaRPr sz="2600">
              <a:latin typeface="Calibri"/>
              <a:cs typeface="Calibri"/>
            </a:endParaRPr>
          </a:p>
          <a:p>
            <a:pPr marL="698500" indent="-228600">
              <a:lnSpc>
                <a:spcPts val="2940"/>
              </a:lnSpc>
              <a:buFont typeface="Arial MT"/>
              <a:buChar char="•"/>
              <a:tabLst>
                <a:tab pos="698500" algn="l"/>
              </a:tabLst>
            </a:pPr>
            <a:r>
              <a:rPr sz="2600" dirty="0">
                <a:latin typeface="Calibri"/>
                <a:cs typeface="Calibri"/>
              </a:rPr>
              <a:t>Medicines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4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times</a:t>
            </a:r>
            <a:endParaRPr sz="2600">
              <a:latin typeface="Calibri"/>
              <a:cs typeface="Calibri"/>
            </a:endParaRPr>
          </a:p>
          <a:p>
            <a:pPr marL="698500" indent="-228600">
              <a:lnSpc>
                <a:spcPts val="2995"/>
              </a:lnSpc>
              <a:buFont typeface="Arial MT"/>
              <a:buChar char="•"/>
              <a:tabLst>
                <a:tab pos="698500" algn="l"/>
              </a:tabLst>
            </a:pPr>
            <a:r>
              <a:rPr sz="2600" spc="-20" dirty="0">
                <a:latin typeface="Calibri"/>
                <a:cs typeface="Calibri"/>
              </a:rPr>
              <a:t>Vaccines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3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times</a:t>
            </a:r>
            <a:endParaRPr sz="2600">
              <a:latin typeface="Calibri"/>
              <a:cs typeface="Calibri"/>
            </a:endParaRPr>
          </a:p>
          <a:p>
            <a:pPr marL="698500" indent="-228600">
              <a:lnSpc>
                <a:spcPts val="3055"/>
              </a:lnSpc>
              <a:buFont typeface="Arial MT"/>
              <a:buChar char="•"/>
              <a:tabLst>
                <a:tab pos="698500" algn="l"/>
              </a:tabLst>
            </a:pPr>
            <a:r>
              <a:rPr sz="2600" spc="-5" dirty="0">
                <a:latin typeface="Calibri"/>
                <a:cs typeface="Calibri"/>
              </a:rPr>
              <a:t>Diagnostics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not</a:t>
            </a:r>
            <a:r>
              <a:rPr sz="2600" spc="-15" dirty="0">
                <a:latin typeface="Calibri"/>
                <a:cs typeface="Calibri"/>
              </a:rPr>
              <a:t> at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all!</a:t>
            </a:r>
            <a:endParaRPr sz="2600"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  <a:spcBef>
                <a:spcPts val="1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Politicians, </a:t>
            </a:r>
            <a:r>
              <a:rPr sz="2600" spc="-5" dirty="0">
                <a:latin typeface="Calibri"/>
                <a:cs typeface="Calibri"/>
              </a:rPr>
              <a:t>decision </a:t>
            </a:r>
            <a:r>
              <a:rPr sz="2600" spc="-25" dirty="0">
                <a:latin typeface="Calibri"/>
                <a:cs typeface="Calibri"/>
              </a:rPr>
              <a:t>makers </a:t>
            </a:r>
            <a:r>
              <a:rPr sz="2600" dirty="0">
                <a:latin typeface="Calibri"/>
                <a:cs typeface="Calibri"/>
              </a:rPr>
              <a:t>and </a:t>
            </a:r>
            <a:r>
              <a:rPr sz="2600" spc="-10" dirty="0">
                <a:latin typeface="Calibri"/>
                <a:cs typeface="Calibri"/>
              </a:rPr>
              <a:t>funders </a:t>
            </a:r>
            <a:r>
              <a:rPr sz="2600" dirty="0">
                <a:latin typeface="Calibri"/>
                <a:cs typeface="Calibri"/>
              </a:rPr>
              <a:t>appear either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unaware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centrality</a:t>
            </a:r>
            <a:r>
              <a:rPr sz="26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diagnostics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to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effective, 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efficient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health</a:t>
            </a:r>
            <a:r>
              <a:rPr sz="2600" spc="-15" dirty="0">
                <a:latin typeface="Calibri"/>
                <a:cs typeface="Calibri"/>
              </a:rPr>
              <a:t> care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or</a:t>
            </a:r>
            <a:r>
              <a:rPr sz="2600" dirty="0">
                <a:latin typeface="Calibri"/>
                <a:cs typeface="Calibri"/>
              </a:rPr>
              <a:t> the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huge</a:t>
            </a:r>
            <a:r>
              <a:rPr sz="26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Calibri"/>
                <a:cs typeface="Calibri"/>
              </a:rPr>
              <a:t>size </a:t>
            </a:r>
            <a:r>
              <a:rPr sz="2600" spc="-5" dirty="0">
                <a:latin typeface="Calibri"/>
                <a:cs typeface="Calibri"/>
              </a:rPr>
              <a:t>of</a:t>
            </a:r>
            <a:r>
              <a:rPr sz="2600" dirty="0">
                <a:latin typeface="Calibri"/>
                <a:cs typeface="Calibri"/>
              </a:rPr>
              <a:t> the</a:t>
            </a:r>
            <a:r>
              <a:rPr sz="2600" spc="-10" dirty="0">
                <a:latin typeface="Calibri"/>
                <a:cs typeface="Calibri"/>
              </a:rPr>
              <a:t> current</a:t>
            </a:r>
            <a:r>
              <a:rPr sz="2600" spc="-15" dirty="0">
                <a:latin typeface="Calibri"/>
                <a:cs typeface="Calibri"/>
              </a:rPr>
              <a:t> gap,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0128" y="4735448"/>
            <a:ext cx="251396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latin typeface="Calibri"/>
                <a:cs typeface="Calibri"/>
              </a:rPr>
              <a:t>or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both,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hence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46145" y="4760467"/>
            <a:ext cx="3582035" cy="4038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25"/>
              </a:lnSpc>
            </a:pPr>
            <a:r>
              <a:rPr sz="2600" spc="-5" dirty="0">
                <a:latin typeface="Calibri"/>
                <a:cs typeface="Calibri"/>
              </a:rPr>
              <a:t>need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for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WHA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resolution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452" y="5622137"/>
            <a:ext cx="610235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Calibri"/>
                <a:cs typeface="Calibri"/>
              </a:rPr>
              <a:t>WITHOUT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DIAGNOSTICS,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MEDICINE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BLIND!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79407" y="1432560"/>
            <a:ext cx="3104388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90452" y="6469176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A2158"/>
                </a:solidFill>
                <a:latin typeface="Arial MT"/>
                <a:cs typeface="Arial MT"/>
              </a:rPr>
              <a:t>11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6823"/>
            <a:ext cx="243840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768083"/>
            <a:ext cx="12192000" cy="89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54454" y="297158"/>
            <a:ext cx="1358255" cy="27290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65175" y="1333500"/>
            <a:ext cx="11777980" cy="4971415"/>
            <a:chOff x="265175" y="1333500"/>
            <a:chExt cx="11777980" cy="497141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712" y="2893980"/>
              <a:ext cx="9755203" cy="34109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645" y="2970022"/>
              <a:ext cx="9606280" cy="32603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07168" y="1784604"/>
              <a:ext cx="1935479" cy="43403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5175" y="1333500"/>
              <a:ext cx="9828276" cy="15864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645" y="1446021"/>
              <a:ext cx="9606280" cy="146938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3003" y="1545336"/>
              <a:ext cx="9459595" cy="1370330"/>
            </a:xfrm>
            <a:custGeom>
              <a:avLst/>
              <a:gdLst/>
              <a:ahLst/>
              <a:cxnLst/>
              <a:rect l="l" t="t" r="r" b="b"/>
              <a:pathLst>
                <a:path w="9459595" h="1370330">
                  <a:moveTo>
                    <a:pt x="182562" y="1370076"/>
                  </a:moveTo>
                  <a:lnTo>
                    <a:pt x="134030" y="1363551"/>
                  </a:lnTo>
                  <a:lnTo>
                    <a:pt x="90420" y="1345141"/>
                  </a:lnTo>
                  <a:lnTo>
                    <a:pt x="53471" y="1316593"/>
                  </a:lnTo>
                  <a:lnTo>
                    <a:pt x="24925" y="1279652"/>
                  </a:lnTo>
                  <a:lnTo>
                    <a:pt x="6521" y="1236064"/>
                  </a:lnTo>
                  <a:lnTo>
                    <a:pt x="0" y="1187577"/>
                  </a:lnTo>
                  <a:lnTo>
                    <a:pt x="0" y="182499"/>
                  </a:lnTo>
                  <a:lnTo>
                    <a:pt x="6521" y="134011"/>
                  </a:lnTo>
                  <a:lnTo>
                    <a:pt x="24925" y="90424"/>
                  </a:lnTo>
                  <a:lnTo>
                    <a:pt x="53471" y="53482"/>
                  </a:lnTo>
                  <a:lnTo>
                    <a:pt x="90420" y="24934"/>
                  </a:lnTo>
                  <a:lnTo>
                    <a:pt x="134030" y="6524"/>
                  </a:lnTo>
                  <a:lnTo>
                    <a:pt x="182562" y="0"/>
                  </a:lnTo>
                  <a:lnTo>
                    <a:pt x="9276969" y="0"/>
                  </a:lnTo>
                  <a:lnTo>
                    <a:pt x="9325456" y="6524"/>
                  </a:lnTo>
                  <a:lnTo>
                    <a:pt x="9369044" y="24934"/>
                  </a:lnTo>
                  <a:lnTo>
                    <a:pt x="9405985" y="53482"/>
                  </a:lnTo>
                  <a:lnTo>
                    <a:pt x="9434533" y="90424"/>
                  </a:lnTo>
                  <a:lnTo>
                    <a:pt x="9452943" y="134011"/>
                  </a:lnTo>
                  <a:lnTo>
                    <a:pt x="9459468" y="182499"/>
                  </a:lnTo>
                  <a:lnTo>
                    <a:pt x="9459468" y="1187577"/>
                  </a:lnTo>
                  <a:lnTo>
                    <a:pt x="9452943" y="1236064"/>
                  </a:lnTo>
                  <a:lnTo>
                    <a:pt x="9434533" y="1279652"/>
                  </a:lnTo>
                  <a:lnTo>
                    <a:pt x="9405985" y="1316593"/>
                  </a:lnTo>
                  <a:lnTo>
                    <a:pt x="9369044" y="1345141"/>
                  </a:lnTo>
                  <a:lnTo>
                    <a:pt x="9325456" y="1363551"/>
                  </a:lnTo>
                  <a:lnTo>
                    <a:pt x="9276969" y="1370076"/>
                  </a:lnTo>
                  <a:lnTo>
                    <a:pt x="182562" y="1370076"/>
                  </a:lnTo>
                  <a:close/>
                </a:path>
              </a:pathLst>
            </a:custGeom>
            <a:ln w="12700">
              <a:solidFill>
                <a:srgbClr val="F0E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31647" y="468884"/>
            <a:ext cx="1000696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03350" algn="l"/>
                <a:tab pos="2954020" algn="l"/>
                <a:tab pos="4046220" algn="l"/>
                <a:tab pos="6026785" algn="l"/>
                <a:tab pos="7049134" algn="l"/>
                <a:tab pos="8192134" algn="l"/>
              </a:tabLst>
            </a:pP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U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18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G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spc="-13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L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: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N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S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F</a:t>
            </a:r>
            <a:r>
              <a:rPr sz="1600" spc="-13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M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S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I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N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G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3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19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4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C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C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L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9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G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L</a:t>
            </a:r>
            <a:r>
              <a:rPr sz="1600" spc="-13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B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L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F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F</a:t>
            </a:r>
            <a:r>
              <a:rPr sz="1600" spc="-13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9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S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3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spc="-12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W</a:t>
            </a:r>
            <a:r>
              <a:rPr sz="1600" spc="-15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D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S</a:t>
            </a:r>
            <a:endParaRPr sz="16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tabLst>
                <a:tab pos="1828800" algn="l"/>
                <a:tab pos="3098165" algn="l"/>
                <a:tab pos="4814570" algn="l"/>
                <a:tab pos="5160010" algn="l"/>
                <a:tab pos="6430645" algn="l"/>
                <a:tab pos="8401685" algn="l"/>
              </a:tabLst>
            </a:pP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U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V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L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L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V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24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&amp;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L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M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Y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P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endParaRPr sz="2200">
              <a:latin typeface="Franklin Gothic Medium"/>
              <a:cs typeface="Franklin Gothic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4916" y="1595884"/>
            <a:ext cx="3863975" cy="888365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Universal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health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coverage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(UHC)</a:t>
            </a:r>
            <a:endParaRPr sz="20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100" spc="75" dirty="0">
                <a:solidFill>
                  <a:srgbClr val="FFFFFF"/>
                </a:solidFill>
                <a:latin typeface="Arial MT"/>
                <a:cs typeface="Arial MT"/>
              </a:rPr>
              <a:t>Expand</a:t>
            </a:r>
            <a:r>
              <a:rPr sz="1100" spc="2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primary</a:t>
            </a:r>
            <a:r>
              <a:rPr sz="1100" spc="1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Arial MT"/>
                <a:cs typeface="Arial MT"/>
              </a:rPr>
              <a:t>care</a:t>
            </a:r>
            <a:r>
              <a:rPr sz="1100" spc="1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testing</a:t>
            </a:r>
            <a:r>
              <a:rPr sz="1100" spc="1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sz="1100" spc="1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Arial MT"/>
                <a:cs typeface="Arial MT"/>
              </a:rPr>
              <a:t>combat</a:t>
            </a:r>
            <a:r>
              <a:rPr sz="1100" spc="1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diseases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100" spc="70" dirty="0">
                <a:solidFill>
                  <a:srgbClr val="FFFFFF"/>
                </a:solidFill>
                <a:latin typeface="Arial MT"/>
                <a:cs typeface="Arial MT"/>
              </a:rPr>
              <a:t>that</a:t>
            </a:r>
            <a:r>
              <a:rPr sz="1100" spc="20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Arial MT"/>
                <a:cs typeface="Arial MT"/>
              </a:rPr>
              <a:t>disproportionately</a:t>
            </a:r>
            <a:r>
              <a:rPr sz="1100" spc="25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affect</a:t>
            </a:r>
            <a:r>
              <a:rPr sz="1100" spc="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vulnerable</a:t>
            </a:r>
            <a:r>
              <a:rPr sz="1100" spc="2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populations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26735" y="1665732"/>
            <a:ext cx="0" cy="1163955"/>
          </a:xfrm>
          <a:custGeom>
            <a:avLst/>
            <a:gdLst/>
            <a:ahLst/>
            <a:cxnLst/>
            <a:rect l="l" t="t" r="r" b="b"/>
            <a:pathLst>
              <a:path h="1163955">
                <a:moveTo>
                  <a:pt x="0" y="0"/>
                </a:moveTo>
                <a:lnTo>
                  <a:pt x="0" y="1163954"/>
                </a:lnTo>
              </a:path>
            </a:pathLst>
          </a:custGeom>
          <a:ln w="12700">
            <a:solidFill>
              <a:srgbClr val="F0E7F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600191" y="1595884"/>
            <a:ext cx="3890645" cy="105664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Health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emergencies</a:t>
            </a:r>
            <a:endParaRPr sz="20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100" spc="85" dirty="0">
                <a:solidFill>
                  <a:srgbClr val="FFFFFF"/>
                </a:solidFill>
                <a:latin typeface="Arial MT"/>
                <a:cs typeface="Arial MT"/>
              </a:rPr>
              <a:t>Strengthen</a:t>
            </a:r>
            <a:r>
              <a:rPr sz="1100" spc="20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diagnostic</a:t>
            </a:r>
            <a:r>
              <a:rPr sz="1100" spc="229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surveillance</a:t>
            </a:r>
            <a:r>
              <a:rPr sz="1100" spc="2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60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100" spc="20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response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systems</a:t>
            </a:r>
            <a:r>
              <a:rPr sz="1100" spc="1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sz="1100" spc="1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contain</a:t>
            </a:r>
            <a:r>
              <a:rPr sz="1100" spc="2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Arial MT"/>
                <a:cs typeface="Arial MT"/>
              </a:rPr>
              <a:t>outbreaks</a:t>
            </a:r>
            <a:r>
              <a:rPr sz="1100" spc="1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60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100" spc="20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Arial MT"/>
                <a:cs typeface="Arial MT"/>
              </a:rPr>
              <a:t>improve</a:t>
            </a:r>
            <a:r>
              <a:rPr sz="1100" spc="20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pandemic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85" dirty="0">
                <a:solidFill>
                  <a:srgbClr val="FFFFFF"/>
                </a:solidFill>
                <a:latin typeface="Arial MT"/>
                <a:cs typeface="Arial MT"/>
              </a:rPr>
              <a:t>preparedness,</a:t>
            </a:r>
            <a:r>
              <a:rPr sz="1100" spc="2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Arial MT"/>
                <a:cs typeface="Arial MT"/>
              </a:rPr>
              <a:t>aligned</a:t>
            </a:r>
            <a:r>
              <a:rPr sz="1100" spc="229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Arial MT"/>
                <a:cs typeface="Arial MT"/>
              </a:rPr>
              <a:t>with</a:t>
            </a:r>
            <a:r>
              <a:rPr sz="1100" spc="2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100" spc="1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Arial MT"/>
                <a:cs typeface="Arial MT"/>
              </a:rPr>
              <a:t>One</a:t>
            </a:r>
            <a:r>
              <a:rPr sz="1100" spc="1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Arial MT"/>
                <a:cs typeface="Arial MT"/>
              </a:rPr>
              <a:t>Health</a:t>
            </a:r>
            <a:r>
              <a:rPr sz="1100" spc="2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Arial MT"/>
                <a:cs typeface="Arial MT"/>
              </a:rPr>
              <a:t>approach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8923" y="2871978"/>
            <a:ext cx="880491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409575" indent="-287020">
              <a:lnSpc>
                <a:spcPct val="15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 MT"/>
                <a:cs typeface="Arial MT"/>
              </a:rPr>
              <a:t>Need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integrated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global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approach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 </a:t>
            </a:r>
            <a:r>
              <a:rPr sz="2400" spc="-5" dirty="0">
                <a:latin typeface="Arial MT"/>
                <a:cs typeface="Arial MT"/>
              </a:rPr>
              <a:t>achieve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UHC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Global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Health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Security: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you can’t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detect an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outbreak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if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you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don’t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test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widely</a:t>
            </a:r>
            <a:endParaRPr sz="24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1440"/>
              </a:spcBef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 MT"/>
                <a:cs typeface="Arial MT"/>
              </a:rPr>
              <a:t>Need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decentralize</a:t>
            </a:r>
            <a:r>
              <a:rPr sz="2400" spc="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testing: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patient-centered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testing</a:t>
            </a:r>
            <a:endParaRPr sz="24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1440"/>
              </a:spcBef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Arial MT"/>
                <a:cs typeface="Arial MT"/>
              </a:rPr>
              <a:t>There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silver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bullets: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inequity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access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should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apply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endParaRPr sz="24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1445"/>
              </a:spcBef>
            </a:pPr>
            <a:r>
              <a:rPr sz="2400" spc="-5" dirty="0">
                <a:latin typeface="Arial MT"/>
                <a:cs typeface="Arial MT"/>
              </a:rPr>
              <a:t>vaccines,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diagnostics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and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therapeutics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equally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90452" y="6469176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A2158"/>
                </a:solidFill>
                <a:latin typeface="Arial MT"/>
                <a:cs typeface="Arial MT"/>
              </a:rPr>
              <a:t>12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6823"/>
            <a:ext cx="243840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768083"/>
            <a:ext cx="12192000" cy="89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54454" y="297158"/>
            <a:ext cx="1358255" cy="27290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31647" y="366063"/>
            <a:ext cx="5146675" cy="108966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4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C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2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-</a:t>
            </a:r>
            <a:r>
              <a:rPr sz="1600" spc="-5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4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C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C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L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9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3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spc="-9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endParaRPr sz="16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  <a:tabLst>
                <a:tab pos="1342390" algn="l"/>
                <a:tab pos="3025775" algn="l"/>
                <a:tab pos="4885690" algn="l"/>
              </a:tabLst>
            </a:pP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1800" spc="-18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V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D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-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1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9	H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L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1800" spc="-14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	W</a:t>
            </a:r>
            <a:r>
              <a:rPr sz="1800" spc="-16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K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	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endParaRPr sz="18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tabLst>
                <a:tab pos="1704339" algn="l"/>
                <a:tab pos="3067685" algn="l"/>
                <a:tab pos="3501390" algn="l"/>
              </a:tabLst>
            </a:pP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D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1800" spc="-19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	C</a:t>
            </a:r>
            <a:r>
              <a:rPr sz="1800" spc="-16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spc="21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P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1800" spc="-19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1800" spc="-7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Y	O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F	L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M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5142" y="5928156"/>
            <a:ext cx="4873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00066"/>
                </a:solidFill>
                <a:latin typeface="Arial"/>
                <a:cs typeface="Arial"/>
              </a:rPr>
              <a:t>Average</a:t>
            </a:r>
            <a:r>
              <a:rPr sz="1600" b="1" spc="7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daily</a:t>
            </a:r>
            <a:r>
              <a:rPr sz="16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tests</a:t>
            </a:r>
            <a:r>
              <a:rPr sz="16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performed</a:t>
            </a:r>
            <a:r>
              <a:rPr sz="16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per</a:t>
            </a:r>
            <a:r>
              <a:rPr sz="16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1,000</a:t>
            </a:r>
            <a:r>
              <a:rPr sz="16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people</a:t>
            </a:r>
            <a:r>
              <a:rPr sz="16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by </a:t>
            </a:r>
            <a:r>
              <a:rPr sz="1600" b="1" spc="-4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66"/>
                </a:solidFill>
                <a:latin typeface="Arial"/>
                <a:cs typeface="Arial"/>
              </a:rPr>
              <a:t>African</a:t>
            </a:r>
            <a:r>
              <a:rPr sz="1600" b="1" spc="6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Union</a:t>
            </a:r>
            <a:r>
              <a:rPr sz="16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region</a:t>
            </a:r>
            <a:r>
              <a:rPr sz="16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by</a:t>
            </a:r>
            <a:r>
              <a:rPr sz="16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0066"/>
                </a:solidFill>
                <a:latin typeface="Arial"/>
                <a:cs typeface="Arial"/>
              </a:rPr>
              <a:t>year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1947" y="2996672"/>
            <a:ext cx="196215" cy="19951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b="1" i="1" spc="-5" dirty="0">
                <a:solidFill>
                  <a:srgbClr val="4B5B68"/>
                </a:solidFill>
                <a:latin typeface="Arial"/>
                <a:cs typeface="Arial"/>
              </a:rPr>
              <a:t>Avg</a:t>
            </a:r>
            <a:r>
              <a:rPr sz="1200" b="1" i="1" spc="-30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rgbClr val="4B5B68"/>
                </a:solidFill>
                <a:latin typeface="Arial"/>
                <a:cs typeface="Arial"/>
              </a:rPr>
              <a:t>Tests/1,000</a:t>
            </a:r>
            <a:r>
              <a:rPr sz="1200" b="1" i="1" spc="-40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4B5B68"/>
                </a:solidFill>
                <a:latin typeface="Arial"/>
                <a:cs typeface="Arial"/>
              </a:rPr>
              <a:t>population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66010" y="2523363"/>
            <a:ext cx="3682365" cy="57150"/>
          </a:xfrm>
          <a:custGeom>
            <a:avLst/>
            <a:gdLst/>
            <a:ahLst/>
            <a:cxnLst/>
            <a:rect l="l" t="t" r="r" b="b"/>
            <a:pathLst>
              <a:path w="3682365" h="57150">
                <a:moveTo>
                  <a:pt x="3653790" y="0"/>
                </a:moveTo>
                <a:lnTo>
                  <a:pt x="3642681" y="2250"/>
                </a:lnTo>
                <a:lnTo>
                  <a:pt x="3633597" y="8382"/>
                </a:lnTo>
                <a:lnTo>
                  <a:pt x="3629568" y="14350"/>
                </a:lnTo>
                <a:lnTo>
                  <a:pt x="3653790" y="14350"/>
                </a:lnTo>
                <a:lnTo>
                  <a:pt x="3653790" y="42925"/>
                </a:lnTo>
                <a:lnTo>
                  <a:pt x="3629653" y="42925"/>
                </a:lnTo>
                <a:lnTo>
                  <a:pt x="3633597" y="48767"/>
                </a:lnTo>
                <a:lnTo>
                  <a:pt x="3642681" y="54899"/>
                </a:lnTo>
                <a:lnTo>
                  <a:pt x="3653790" y="57150"/>
                </a:lnTo>
                <a:lnTo>
                  <a:pt x="3664898" y="54899"/>
                </a:lnTo>
                <a:lnTo>
                  <a:pt x="3673982" y="48767"/>
                </a:lnTo>
                <a:lnTo>
                  <a:pt x="3677926" y="42925"/>
                </a:lnTo>
                <a:lnTo>
                  <a:pt x="3653790" y="42925"/>
                </a:lnTo>
                <a:lnTo>
                  <a:pt x="3677926" y="42925"/>
                </a:lnTo>
                <a:lnTo>
                  <a:pt x="3680114" y="39683"/>
                </a:lnTo>
                <a:lnTo>
                  <a:pt x="3682365" y="28575"/>
                </a:lnTo>
                <a:lnTo>
                  <a:pt x="3680114" y="17466"/>
                </a:lnTo>
                <a:lnTo>
                  <a:pt x="3673982" y="8382"/>
                </a:lnTo>
                <a:lnTo>
                  <a:pt x="3664898" y="2250"/>
                </a:lnTo>
                <a:lnTo>
                  <a:pt x="3653790" y="0"/>
                </a:lnTo>
                <a:close/>
              </a:path>
              <a:path w="3682365" h="57150">
                <a:moveTo>
                  <a:pt x="3629568" y="14350"/>
                </a:moveTo>
                <a:lnTo>
                  <a:pt x="3627465" y="17466"/>
                </a:lnTo>
                <a:lnTo>
                  <a:pt x="3625215" y="28575"/>
                </a:lnTo>
                <a:lnTo>
                  <a:pt x="3627465" y="39683"/>
                </a:lnTo>
                <a:lnTo>
                  <a:pt x="3629653" y="42925"/>
                </a:lnTo>
                <a:lnTo>
                  <a:pt x="3653790" y="42925"/>
                </a:lnTo>
                <a:lnTo>
                  <a:pt x="3653790" y="14350"/>
                </a:lnTo>
                <a:lnTo>
                  <a:pt x="3629568" y="14350"/>
                </a:lnTo>
                <a:close/>
              </a:path>
              <a:path w="3682365" h="57150">
                <a:moveTo>
                  <a:pt x="0" y="14224"/>
                </a:moveTo>
                <a:lnTo>
                  <a:pt x="0" y="42799"/>
                </a:lnTo>
                <a:lnTo>
                  <a:pt x="3629653" y="42925"/>
                </a:lnTo>
                <a:lnTo>
                  <a:pt x="3627465" y="39683"/>
                </a:lnTo>
                <a:lnTo>
                  <a:pt x="3625215" y="28575"/>
                </a:lnTo>
                <a:lnTo>
                  <a:pt x="3627465" y="17466"/>
                </a:lnTo>
                <a:lnTo>
                  <a:pt x="3629568" y="14350"/>
                </a:lnTo>
                <a:lnTo>
                  <a:pt x="0" y="14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09472" y="2415539"/>
            <a:ext cx="1256030" cy="33401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78740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62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ACT-A</a:t>
            </a:r>
            <a:r>
              <a:rPr sz="11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target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91539" y="4739640"/>
            <a:ext cx="4582795" cy="0"/>
          </a:xfrm>
          <a:custGeom>
            <a:avLst/>
            <a:gdLst/>
            <a:ahLst/>
            <a:cxnLst/>
            <a:rect l="l" t="t" r="r" b="b"/>
            <a:pathLst>
              <a:path w="4582795">
                <a:moveTo>
                  <a:pt x="0" y="0"/>
                </a:moveTo>
                <a:lnTo>
                  <a:pt x="458266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618805" y="3442017"/>
            <a:ext cx="3354070" cy="1129030"/>
            <a:chOff x="1618805" y="3442017"/>
            <a:chExt cx="3354070" cy="1129030"/>
          </a:xfrm>
        </p:grpSpPr>
        <p:sp>
          <p:nvSpPr>
            <p:cNvPr id="13" name="object 13"/>
            <p:cNvSpPr/>
            <p:nvPr/>
          </p:nvSpPr>
          <p:spPr>
            <a:xfrm>
              <a:off x="1654301" y="4344161"/>
              <a:ext cx="3055620" cy="139065"/>
            </a:xfrm>
            <a:custGeom>
              <a:avLst/>
              <a:gdLst/>
              <a:ahLst/>
              <a:cxnLst/>
              <a:rect l="l" t="t" r="r" b="b"/>
              <a:pathLst>
                <a:path w="3055620" h="139064">
                  <a:moveTo>
                    <a:pt x="0" y="138683"/>
                  </a:moveTo>
                  <a:lnTo>
                    <a:pt x="1528572" y="0"/>
                  </a:lnTo>
                  <a:lnTo>
                    <a:pt x="3055620" y="25907"/>
                  </a:lnTo>
                </a:path>
              </a:pathLst>
            </a:custGeom>
            <a:ln w="2857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8805" y="4446333"/>
              <a:ext cx="73532" cy="7353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45853" y="4307649"/>
              <a:ext cx="73532" cy="735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2901" y="4333557"/>
              <a:ext cx="73533" cy="7353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54301" y="4045457"/>
              <a:ext cx="3055620" cy="355600"/>
            </a:xfrm>
            <a:custGeom>
              <a:avLst/>
              <a:gdLst/>
              <a:ahLst/>
              <a:cxnLst/>
              <a:rect l="l" t="t" r="r" b="b"/>
              <a:pathLst>
                <a:path w="3055620" h="355600">
                  <a:moveTo>
                    <a:pt x="0" y="355092"/>
                  </a:moveTo>
                  <a:lnTo>
                    <a:pt x="1528572" y="0"/>
                  </a:lnTo>
                  <a:lnTo>
                    <a:pt x="3055620" y="219456"/>
                  </a:lnTo>
                </a:path>
              </a:pathLst>
            </a:custGeom>
            <a:ln w="28575">
              <a:solidFill>
                <a:srgbClr val="5A21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8805" y="4362513"/>
              <a:ext cx="73532" cy="735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45853" y="4007421"/>
              <a:ext cx="73532" cy="7353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72901" y="4226877"/>
              <a:ext cx="73533" cy="7353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54301" y="4220717"/>
              <a:ext cx="3055620" cy="213360"/>
            </a:xfrm>
            <a:custGeom>
              <a:avLst/>
              <a:gdLst/>
              <a:ahLst/>
              <a:cxnLst/>
              <a:rect l="l" t="t" r="r" b="b"/>
              <a:pathLst>
                <a:path w="3055620" h="213360">
                  <a:moveTo>
                    <a:pt x="0" y="0"/>
                  </a:moveTo>
                  <a:lnTo>
                    <a:pt x="1528572" y="208787"/>
                  </a:lnTo>
                  <a:lnTo>
                    <a:pt x="3055620" y="213359"/>
                  </a:lnTo>
                </a:path>
              </a:pathLst>
            </a:custGeom>
            <a:ln w="28575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8805" y="4184205"/>
              <a:ext cx="73532" cy="735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45853" y="4391469"/>
              <a:ext cx="73532" cy="735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2901" y="4396041"/>
              <a:ext cx="73533" cy="735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54301" y="3743705"/>
              <a:ext cx="3055620" cy="594360"/>
            </a:xfrm>
            <a:custGeom>
              <a:avLst/>
              <a:gdLst/>
              <a:ahLst/>
              <a:cxnLst/>
              <a:rect l="l" t="t" r="r" b="b"/>
              <a:pathLst>
                <a:path w="3055620" h="594360">
                  <a:moveTo>
                    <a:pt x="0" y="594360"/>
                  </a:moveTo>
                  <a:lnTo>
                    <a:pt x="1528572" y="271272"/>
                  </a:lnTo>
                  <a:lnTo>
                    <a:pt x="3055620" y="0"/>
                  </a:lnTo>
                </a:path>
              </a:pathLst>
            </a:custGeom>
            <a:ln w="28575">
              <a:solidFill>
                <a:srgbClr val="99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18805" y="4301553"/>
              <a:ext cx="73532" cy="735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45853" y="3976941"/>
              <a:ext cx="73532" cy="735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72901" y="3707193"/>
              <a:ext cx="73533" cy="7353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654301" y="3478529"/>
              <a:ext cx="3055620" cy="769620"/>
            </a:xfrm>
            <a:custGeom>
              <a:avLst/>
              <a:gdLst/>
              <a:ahLst/>
              <a:cxnLst/>
              <a:rect l="l" t="t" r="r" b="b"/>
              <a:pathLst>
                <a:path w="3055620" h="769620">
                  <a:moveTo>
                    <a:pt x="0" y="769620"/>
                  </a:moveTo>
                  <a:lnTo>
                    <a:pt x="1528572" y="0"/>
                  </a:lnTo>
                  <a:lnTo>
                    <a:pt x="3055620" y="326136"/>
                  </a:lnTo>
                </a:path>
              </a:pathLst>
            </a:custGeom>
            <a:ln w="2857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18805" y="4211637"/>
              <a:ext cx="73532" cy="735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45853" y="3442017"/>
              <a:ext cx="73532" cy="7353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677663" y="3772915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5" h="64135">
                  <a:moveTo>
                    <a:pt x="32003" y="0"/>
                  </a:moveTo>
                  <a:lnTo>
                    <a:pt x="19556" y="2518"/>
                  </a:lnTo>
                  <a:lnTo>
                    <a:pt x="9382" y="9382"/>
                  </a:lnTo>
                  <a:lnTo>
                    <a:pt x="2518" y="19556"/>
                  </a:lnTo>
                  <a:lnTo>
                    <a:pt x="0" y="32003"/>
                  </a:lnTo>
                  <a:lnTo>
                    <a:pt x="2518" y="44505"/>
                  </a:lnTo>
                  <a:lnTo>
                    <a:pt x="9382" y="54673"/>
                  </a:lnTo>
                  <a:lnTo>
                    <a:pt x="19556" y="61507"/>
                  </a:lnTo>
                  <a:lnTo>
                    <a:pt x="32003" y="64007"/>
                  </a:lnTo>
                  <a:lnTo>
                    <a:pt x="44451" y="61507"/>
                  </a:lnTo>
                  <a:lnTo>
                    <a:pt x="54625" y="54673"/>
                  </a:lnTo>
                  <a:lnTo>
                    <a:pt x="61489" y="44505"/>
                  </a:lnTo>
                  <a:lnTo>
                    <a:pt x="64008" y="32003"/>
                  </a:lnTo>
                  <a:lnTo>
                    <a:pt x="61489" y="19556"/>
                  </a:lnTo>
                  <a:lnTo>
                    <a:pt x="54625" y="9382"/>
                  </a:lnTo>
                  <a:lnTo>
                    <a:pt x="44451" y="2518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77663" y="3772915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5" h="64135">
                  <a:moveTo>
                    <a:pt x="64008" y="32003"/>
                  </a:moveTo>
                  <a:lnTo>
                    <a:pt x="61489" y="44505"/>
                  </a:lnTo>
                  <a:lnTo>
                    <a:pt x="54625" y="54673"/>
                  </a:lnTo>
                  <a:lnTo>
                    <a:pt x="44451" y="61507"/>
                  </a:lnTo>
                  <a:lnTo>
                    <a:pt x="32003" y="64007"/>
                  </a:lnTo>
                  <a:lnTo>
                    <a:pt x="19556" y="61507"/>
                  </a:lnTo>
                  <a:lnTo>
                    <a:pt x="9382" y="54673"/>
                  </a:lnTo>
                  <a:lnTo>
                    <a:pt x="2518" y="44505"/>
                  </a:lnTo>
                  <a:lnTo>
                    <a:pt x="0" y="32003"/>
                  </a:lnTo>
                  <a:lnTo>
                    <a:pt x="2518" y="19556"/>
                  </a:lnTo>
                  <a:lnTo>
                    <a:pt x="9382" y="9382"/>
                  </a:lnTo>
                  <a:lnTo>
                    <a:pt x="19556" y="2518"/>
                  </a:lnTo>
                  <a:lnTo>
                    <a:pt x="32003" y="0"/>
                  </a:lnTo>
                  <a:lnTo>
                    <a:pt x="44451" y="2518"/>
                  </a:lnTo>
                  <a:lnTo>
                    <a:pt x="54625" y="9382"/>
                  </a:lnTo>
                  <a:lnTo>
                    <a:pt x="61489" y="19556"/>
                  </a:lnTo>
                  <a:lnTo>
                    <a:pt x="64008" y="32003"/>
                  </a:lnTo>
                  <a:close/>
                </a:path>
              </a:pathLst>
            </a:custGeom>
            <a:ln w="952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48783" y="4379975"/>
              <a:ext cx="219075" cy="186690"/>
            </a:xfrm>
            <a:custGeom>
              <a:avLst/>
              <a:gdLst/>
              <a:ahLst/>
              <a:cxnLst/>
              <a:rect l="l" t="t" r="r" b="b"/>
              <a:pathLst>
                <a:path w="219075" h="186689">
                  <a:moveTo>
                    <a:pt x="4571" y="0"/>
                  </a:moveTo>
                  <a:lnTo>
                    <a:pt x="219075" y="0"/>
                  </a:lnTo>
                </a:path>
                <a:path w="219075" h="186689">
                  <a:moveTo>
                    <a:pt x="0" y="67056"/>
                  </a:moveTo>
                  <a:lnTo>
                    <a:pt x="214502" y="186309"/>
                  </a:lnTo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961890" y="3831716"/>
            <a:ext cx="1096010" cy="624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b="1" spc="-877" baseline="-20833" dirty="0">
                <a:solidFill>
                  <a:srgbClr val="4B5B68"/>
                </a:solidFill>
                <a:latin typeface="Arial"/>
                <a:cs typeface="Arial"/>
              </a:rPr>
              <a:t>N</a:t>
            </a:r>
            <a:r>
              <a:rPr sz="800" b="1" dirty="0">
                <a:solidFill>
                  <a:srgbClr val="4B5B68"/>
                </a:solidFill>
                <a:latin typeface="Arial"/>
                <a:cs typeface="Arial"/>
              </a:rPr>
              <a:t>So</a:t>
            </a:r>
            <a:r>
              <a:rPr sz="800" b="1" spc="-459" dirty="0">
                <a:solidFill>
                  <a:srgbClr val="4B5B68"/>
                </a:solidFill>
                <a:latin typeface="Arial"/>
                <a:cs typeface="Arial"/>
              </a:rPr>
              <a:t>u</a:t>
            </a:r>
            <a:r>
              <a:rPr sz="1200" b="1" baseline="-20833" dirty="0">
                <a:solidFill>
                  <a:srgbClr val="4B5B68"/>
                </a:solidFill>
                <a:latin typeface="Arial"/>
                <a:cs typeface="Arial"/>
              </a:rPr>
              <a:t>r</a:t>
            </a:r>
            <a:r>
              <a:rPr sz="1200" b="1" spc="-195" baseline="-20833" dirty="0">
                <a:solidFill>
                  <a:srgbClr val="4B5B68"/>
                </a:solidFill>
                <a:latin typeface="Arial"/>
                <a:cs typeface="Arial"/>
              </a:rPr>
              <a:t>t</a:t>
            </a:r>
            <a:r>
              <a:rPr sz="800" b="1" spc="-150" dirty="0">
                <a:solidFill>
                  <a:srgbClr val="4B5B68"/>
                </a:solidFill>
                <a:latin typeface="Arial"/>
                <a:cs typeface="Arial"/>
              </a:rPr>
              <a:t>t</a:t>
            </a:r>
            <a:r>
              <a:rPr sz="1200" b="1" spc="-517" baseline="-20833" dirty="0">
                <a:solidFill>
                  <a:srgbClr val="4B5B68"/>
                </a:solidFill>
                <a:latin typeface="Arial"/>
                <a:cs typeface="Arial"/>
              </a:rPr>
              <a:t>h</a:t>
            </a:r>
            <a:r>
              <a:rPr sz="800" b="1" spc="-150" dirty="0">
                <a:solidFill>
                  <a:srgbClr val="4B5B68"/>
                </a:solidFill>
                <a:latin typeface="Arial"/>
                <a:cs typeface="Arial"/>
              </a:rPr>
              <a:t>h</a:t>
            </a:r>
            <a:r>
              <a:rPr sz="1200" b="1" spc="-457" baseline="-20833" dirty="0">
                <a:solidFill>
                  <a:srgbClr val="4B5B68"/>
                </a:solidFill>
                <a:latin typeface="Arial"/>
                <a:cs typeface="Arial"/>
              </a:rPr>
              <a:t>e</a:t>
            </a:r>
            <a:r>
              <a:rPr sz="800" b="1" spc="-150" dirty="0">
                <a:solidFill>
                  <a:srgbClr val="4B5B68"/>
                </a:solidFill>
                <a:latin typeface="Arial"/>
                <a:cs typeface="Arial"/>
              </a:rPr>
              <a:t>e</a:t>
            </a:r>
            <a:r>
              <a:rPr sz="1200" b="1" spc="-262" baseline="-20833" dirty="0">
                <a:solidFill>
                  <a:srgbClr val="4B5B68"/>
                </a:solidFill>
                <a:latin typeface="Arial"/>
                <a:cs typeface="Arial"/>
              </a:rPr>
              <a:t>r</a:t>
            </a:r>
            <a:r>
              <a:rPr sz="800" b="1" spc="-145" dirty="0">
                <a:solidFill>
                  <a:srgbClr val="4B5B68"/>
                </a:solidFill>
                <a:latin typeface="Arial"/>
                <a:cs typeface="Arial"/>
              </a:rPr>
              <a:t>r</a:t>
            </a:r>
            <a:r>
              <a:rPr sz="1200" b="1" spc="-525" baseline="-20833" dirty="0">
                <a:solidFill>
                  <a:srgbClr val="4B5B68"/>
                </a:solidFill>
                <a:latin typeface="Arial"/>
                <a:cs typeface="Arial"/>
              </a:rPr>
              <a:t>n</a:t>
            </a:r>
            <a:r>
              <a:rPr sz="800" b="1" dirty="0">
                <a:solidFill>
                  <a:srgbClr val="4B5B68"/>
                </a:solidFill>
                <a:latin typeface="Arial"/>
                <a:cs typeface="Arial"/>
              </a:rPr>
              <a:t>n</a:t>
            </a:r>
            <a:r>
              <a:rPr sz="800" b="1" spc="-150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1200" b="1" spc="-675" baseline="-20833" dirty="0">
                <a:solidFill>
                  <a:srgbClr val="4B5B68"/>
                </a:solidFill>
                <a:latin typeface="Arial"/>
                <a:cs typeface="Arial"/>
              </a:rPr>
              <a:t>A</a:t>
            </a:r>
            <a:r>
              <a:rPr sz="800" b="1" spc="-175" dirty="0">
                <a:solidFill>
                  <a:srgbClr val="4B5B68"/>
                </a:solidFill>
                <a:latin typeface="Arial"/>
                <a:cs typeface="Arial"/>
              </a:rPr>
              <a:t>A</a:t>
            </a:r>
            <a:r>
              <a:rPr sz="1200" b="1" spc="-209" baseline="-20833" dirty="0">
                <a:solidFill>
                  <a:srgbClr val="4B5B68"/>
                </a:solidFill>
                <a:latin typeface="Arial"/>
                <a:cs typeface="Arial"/>
              </a:rPr>
              <a:t>f</a:t>
            </a:r>
            <a:r>
              <a:rPr sz="800" b="1" spc="-140" dirty="0">
                <a:solidFill>
                  <a:srgbClr val="4B5B68"/>
                </a:solidFill>
                <a:latin typeface="Arial"/>
                <a:cs typeface="Arial"/>
              </a:rPr>
              <a:t>f</a:t>
            </a:r>
            <a:r>
              <a:rPr sz="1200" b="1" spc="-277" baseline="-20833" dirty="0">
                <a:solidFill>
                  <a:srgbClr val="4B5B68"/>
                </a:solidFill>
                <a:latin typeface="Arial"/>
                <a:cs typeface="Arial"/>
              </a:rPr>
              <a:t>r</a:t>
            </a:r>
            <a:r>
              <a:rPr sz="800" b="1" spc="-135" dirty="0">
                <a:solidFill>
                  <a:srgbClr val="4B5B68"/>
                </a:solidFill>
                <a:latin typeface="Arial"/>
                <a:cs typeface="Arial"/>
              </a:rPr>
              <a:t>r</a:t>
            </a:r>
            <a:r>
              <a:rPr sz="1200" b="1" spc="-142" baseline="-20833" dirty="0">
                <a:solidFill>
                  <a:srgbClr val="4B5B68"/>
                </a:solidFill>
                <a:latin typeface="Arial"/>
                <a:cs typeface="Arial"/>
              </a:rPr>
              <a:t>i</a:t>
            </a:r>
            <a:r>
              <a:rPr sz="800" b="1" spc="-130" dirty="0">
                <a:solidFill>
                  <a:srgbClr val="4B5B68"/>
                </a:solidFill>
                <a:latin typeface="Arial"/>
                <a:cs typeface="Arial"/>
              </a:rPr>
              <a:t>i</a:t>
            </a:r>
            <a:r>
              <a:rPr sz="1200" b="1" spc="-480" baseline="-20833" dirty="0">
                <a:solidFill>
                  <a:srgbClr val="4B5B68"/>
                </a:solidFill>
                <a:latin typeface="Arial"/>
                <a:cs typeface="Arial"/>
              </a:rPr>
              <a:t>c</a:t>
            </a:r>
            <a:r>
              <a:rPr sz="800" b="1" spc="-140" dirty="0">
                <a:solidFill>
                  <a:srgbClr val="4B5B68"/>
                </a:solidFill>
                <a:latin typeface="Arial"/>
                <a:cs typeface="Arial"/>
              </a:rPr>
              <a:t>c</a:t>
            </a:r>
            <a:r>
              <a:rPr sz="1200" b="1" spc="-480" baseline="-20833" dirty="0">
                <a:solidFill>
                  <a:srgbClr val="4B5B68"/>
                </a:solidFill>
                <a:latin typeface="Arial"/>
                <a:cs typeface="Arial"/>
              </a:rPr>
              <a:t>a</a:t>
            </a:r>
            <a:r>
              <a:rPr sz="800" b="1" spc="-140" dirty="0">
                <a:solidFill>
                  <a:srgbClr val="4B5B68"/>
                </a:solidFill>
                <a:latin typeface="Arial"/>
                <a:cs typeface="Arial"/>
              </a:rPr>
              <a:t>a</a:t>
            </a:r>
            <a:r>
              <a:rPr sz="1200" b="1" spc="-142" baseline="-20833" dirty="0">
                <a:solidFill>
                  <a:srgbClr val="4B5B68"/>
                </a:solidFill>
                <a:latin typeface="Arial"/>
                <a:cs typeface="Arial"/>
              </a:rPr>
              <a:t>,</a:t>
            </a:r>
            <a:r>
              <a:rPr sz="800" b="1" dirty="0">
                <a:solidFill>
                  <a:srgbClr val="4B5B68"/>
                </a:solidFill>
                <a:latin typeface="Arial"/>
                <a:cs typeface="Arial"/>
              </a:rPr>
              <a:t>,</a:t>
            </a:r>
            <a:r>
              <a:rPr sz="800" b="1" spc="-90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1200" b="1" spc="-457" baseline="-20833" dirty="0">
                <a:solidFill>
                  <a:srgbClr val="4B5B68"/>
                </a:solidFill>
                <a:latin typeface="Arial"/>
                <a:cs typeface="Arial"/>
              </a:rPr>
              <a:t>0</a:t>
            </a:r>
            <a:r>
              <a:rPr sz="800" b="1" spc="-150" dirty="0">
                <a:solidFill>
                  <a:srgbClr val="4B5B68"/>
                </a:solidFill>
                <a:latin typeface="Arial"/>
                <a:cs typeface="Arial"/>
              </a:rPr>
              <a:t>0</a:t>
            </a:r>
            <a:r>
              <a:rPr sz="1200" b="1" spc="-120" baseline="-20833" dirty="0">
                <a:solidFill>
                  <a:srgbClr val="4B5B68"/>
                </a:solidFill>
                <a:latin typeface="Arial"/>
                <a:cs typeface="Arial"/>
              </a:rPr>
              <a:t>.</a:t>
            </a:r>
            <a:r>
              <a:rPr sz="800" b="1" spc="-140" dirty="0">
                <a:solidFill>
                  <a:srgbClr val="4B5B68"/>
                </a:solidFill>
                <a:latin typeface="Arial"/>
                <a:cs typeface="Arial"/>
              </a:rPr>
              <a:t>.</a:t>
            </a:r>
            <a:r>
              <a:rPr sz="1200" b="1" spc="-457" baseline="-20833" dirty="0">
                <a:solidFill>
                  <a:srgbClr val="4B5B68"/>
                </a:solidFill>
                <a:latin typeface="Arial"/>
                <a:cs typeface="Arial"/>
              </a:rPr>
              <a:t>4</a:t>
            </a:r>
            <a:r>
              <a:rPr sz="800" b="1" spc="-150" dirty="0">
                <a:solidFill>
                  <a:srgbClr val="4B5B68"/>
                </a:solidFill>
                <a:latin typeface="Arial"/>
                <a:cs typeface="Arial"/>
              </a:rPr>
              <a:t>3</a:t>
            </a:r>
            <a:r>
              <a:rPr sz="1200" b="1" spc="-457" baseline="-20833" dirty="0">
                <a:solidFill>
                  <a:srgbClr val="4B5B68"/>
                </a:solidFill>
                <a:latin typeface="Arial"/>
                <a:cs typeface="Arial"/>
              </a:rPr>
              <a:t>1</a:t>
            </a:r>
            <a:r>
              <a:rPr sz="800" b="1" dirty="0">
                <a:solidFill>
                  <a:srgbClr val="4B5B68"/>
                </a:solidFill>
                <a:latin typeface="Arial"/>
                <a:cs typeface="Arial"/>
              </a:rPr>
              <a:t>8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800" b="1" spc="-5" dirty="0">
                <a:solidFill>
                  <a:srgbClr val="4B5B68"/>
                </a:solidFill>
                <a:latin typeface="Arial"/>
                <a:cs typeface="Arial"/>
              </a:rPr>
              <a:t>Central </a:t>
            </a:r>
            <a:r>
              <a:rPr sz="800" b="1" spc="-10" dirty="0">
                <a:solidFill>
                  <a:srgbClr val="4B5B68"/>
                </a:solidFill>
                <a:latin typeface="Arial"/>
                <a:cs typeface="Arial"/>
              </a:rPr>
              <a:t>Africa,</a:t>
            </a:r>
            <a:r>
              <a:rPr sz="800" b="1" spc="25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4B5B68"/>
                </a:solidFill>
                <a:latin typeface="Arial"/>
                <a:cs typeface="Arial"/>
              </a:rPr>
              <a:t>0.19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40"/>
              </a:spcBef>
            </a:pPr>
            <a:r>
              <a:rPr sz="800" b="1" dirty="0">
                <a:solidFill>
                  <a:srgbClr val="4B5B68"/>
                </a:solidFill>
                <a:latin typeface="Arial"/>
                <a:cs typeface="Arial"/>
              </a:rPr>
              <a:t>Western</a:t>
            </a:r>
            <a:r>
              <a:rPr sz="800" b="1" spc="-35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4B5B68"/>
                </a:solidFill>
                <a:latin typeface="Arial"/>
                <a:cs typeface="Arial"/>
              </a:rPr>
              <a:t>Africa,</a:t>
            </a:r>
            <a:r>
              <a:rPr sz="800" b="1" spc="25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4B5B68"/>
                </a:solidFill>
                <a:latin typeface="Arial"/>
                <a:cs typeface="Arial"/>
              </a:rPr>
              <a:t>0.15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5952" y="2123033"/>
            <a:ext cx="253365" cy="271780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45"/>
              </a:spcBef>
            </a:pP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45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0.9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50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0.8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45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0.7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50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0.6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45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0.5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50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0.4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45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0.3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50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0.2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245"/>
              </a:spcBef>
            </a:pP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0.1</a:t>
            </a:r>
            <a:endParaRPr sz="1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245"/>
              </a:spcBef>
            </a:pP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00632" y="4809566"/>
            <a:ext cx="30861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r>
              <a:rPr sz="1100" b="1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r>
              <a:rPr sz="1100" b="1" spc="-10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r>
              <a:rPr sz="1100" b="1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028314" y="4809566"/>
            <a:ext cx="30861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r>
              <a:rPr sz="1100" b="1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r>
              <a:rPr sz="1100" b="1" spc="-10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r>
              <a:rPr sz="1100" b="1" dirty="0">
                <a:solidFill>
                  <a:srgbClr val="585858"/>
                </a:solidFill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46346" y="4809566"/>
            <a:ext cx="13277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585858"/>
                </a:solidFill>
                <a:latin typeface="Calibri"/>
                <a:cs typeface="Calibri"/>
              </a:rPr>
              <a:t>YTD</a:t>
            </a:r>
            <a:r>
              <a:rPr sz="1100" b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585858"/>
                </a:solidFill>
                <a:latin typeface="Calibri"/>
                <a:cs typeface="Calibri"/>
              </a:rPr>
              <a:t>2022</a:t>
            </a:r>
            <a:r>
              <a:rPr sz="11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585858"/>
                </a:solidFill>
                <a:latin typeface="Calibri"/>
                <a:cs typeface="Calibri"/>
              </a:rPr>
              <a:t>(thru</a:t>
            </a:r>
            <a:r>
              <a:rPr sz="1100" b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585858"/>
                </a:solidFill>
                <a:latin typeface="Calibri"/>
                <a:cs typeface="Calibri"/>
              </a:rPr>
              <a:t>May</a:t>
            </a:r>
            <a:r>
              <a:rPr sz="1100" b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585858"/>
                </a:solidFill>
                <a:latin typeface="Calibri"/>
                <a:cs typeface="Calibri"/>
              </a:rPr>
              <a:t>3)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72133" y="5190553"/>
            <a:ext cx="243840" cy="73532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328419" y="5065547"/>
            <a:ext cx="891540" cy="456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95"/>
              </a:spcBef>
            </a:pP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Western Africa </a:t>
            </a:r>
            <a:r>
              <a:rPr sz="1050" b="1" dirty="0">
                <a:solidFill>
                  <a:srgbClr val="4B5B68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Northern</a:t>
            </a:r>
            <a:r>
              <a:rPr sz="1050" b="1" spc="-55" dirty="0">
                <a:solidFill>
                  <a:srgbClr val="4B5B68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Africa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646426" y="5190553"/>
            <a:ext cx="243840" cy="73532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2902966" y="5065547"/>
            <a:ext cx="890269" cy="456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95"/>
              </a:spcBef>
            </a:pP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Central </a:t>
            </a:r>
            <a:r>
              <a:rPr sz="1050" b="1" dirty="0">
                <a:solidFill>
                  <a:srgbClr val="4B5B68"/>
                </a:solidFill>
                <a:latin typeface="Calibri"/>
                <a:cs typeface="Calibri"/>
              </a:rPr>
              <a:t>Africa </a:t>
            </a:r>
            <a:r>
              <a:rPr sz="1050" b="1" spc="5" dirty="0">
                <a:solidFill>
                  <a:srgbClr val="4B5B68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B5B68"/>
                </a:solidFill>
                <a:latin typeface="Calibri"/>
                <a:cs typeface="Calibri"/>
              </a:rPr>
              <a:t>S</a:t>
            </a: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o</a:t>
            </a:r>
            <a:r>
              <a:rPr sz="1050" b="1" dirty="0">
                <a:solidFill>
                  <a:srgbClr val="4B5B68"/>
                </a:solidFill>
                <a:latin typeface="Calibri"/>
                <a:cs typeface="Calibri"/>
              </a:rPr>
              <a:t>uth</a:t>
            </a: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er</a:t>
            </a:r>
            <a:r>
              <a:rPr sz="1050" b="1" dirty="0">
                <a:solidFill>
                  <a:srgbClr val="4B5B68"/>
                </a:solidFill>
                <a:latin typeface="Calibri"/>
                <a:cs typeface="Calibri"/>
              </a:rPr>
              <a:t>n</a:t>
            </a:r>
            <a:r>
              <a:rPr sz="1050" b="1" spc="-10" dirty="0">
                <a:solidFill>
                  <a:srgbClr val="4B5B68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B5B68"/>
                </a:solidFill>
                <a:latin typeface="Calibri"/>
                <a:cs typeface="Calibri"/>
              </a:rPr>
              <a:t>A</a:t>
            </a:r>
            <a:r>
              <a:rPr sz="1050" b="1" spc="-15" dirty="0">
                <a:solidFill>
                  <a:srgbClr val="4B5B68"/>
                </a:solidFill>
                <a:latin typeface="Calibri"/>
                <a:cs typeface="Calibri"/>
              </a:rPr>
              <a:t>f</a:t>
            </a: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ri</a:t>
            </a:r>
            <a:r>
              <a:rPr sz="1050" b="1" spc="-10" dirty="0">
                <a:solidFill>
                  <a:srgbClr val="4B5B68"/>
                </a:solidFill>
                <a:latin typeface="Calibri"/>
                <a:cs typeface="Calibri"/>
              </a:rPr>
              <a:t>c</a:t>
            </a:r>
            <a:r>
              <a:rPr sz="1050" b="1" dirty="0">
                <a:solidFill>
                  <a:srgbClr val="4B5B68"/>
                </a:solidFill>
                <a:latin typeface="Calibri"/>
                <a:cs typeface="Calibri"/>
              </a:rPr>
              <a:t>a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44" name="object 4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220717" y="5190553"/>
            <a:ext cx="243840" cy="73532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4477639" y="5120132"/>
            <a:ext cx="7969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Eastern</a:t>
            </a:r>
            <a:r>
              <a:rPr sz="1050" b="1" spc="-50" dirty="0">
                <a:solidFill>
                  <a:srgbClr val="4B5B68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4B5B68"/>
                </a:solidFill>
                <a:latin typeface="Calibri"/>
                <a:cs typeface="Calibri"/>
              </a:rPr>
              <a:t>Africa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46" name="object 4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72133" y="5405437"/>
            <a:ext cx="243840" cy="73533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646426" y="5405437"/>
            <a:ext cx="243840" cy="73533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4987290" y="4524247"/>
            <a:ext cx="9734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4B5B68"/>
                </a:solidFill>
                <a:latin typeface="Arial"/>
                <a:cs typeface="Arial"/>
              </a:rPr>
              <a:t>Eastern</a:t>
            </a:r>
            <a:r>
              <a:rPr sz="800" b="1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4B5B68"/>
                </a:solidFill>
                <a:latin typeface="Arial"/>
                <a:cs typeface="Arial"/>
              </a:rPr>
              <a:t>Africa,</a:t>
            </a:r>
            <a:r>
              <a:rPr sz="800" b="1" spc="30" dirty="0">
                <a:solidFill>
                  <a:srgbClr val="4B5B68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4B5B68"/>
                </a:solidFill>
                <a:latin typeface="Arial"/>
                <a:cs typeface="Arial"/>
              </a:rPr>
              <a:t>0.13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736401" y="3675697"/>
            <a:ext cx="241935" cy="581660"/>
            <a:chOff x="4736401" y="3675697"/>
            <a:chExt cx="241935" cy="581660"/>
          </a:xfrm>
        </p:grpSpPr>
        <p:sp>
          <p:nvSpPr>
            <p:cNvPr id="50" name="object 50"/>
            <p:cNvSpPr/>
            <p:nvPr/>
          </p:nvSpPr>
          <p:spPr>
            <a:xfrm>
              <a:off x="4741164" y="3680459"/>
              <a:ext cx="226695" cy="230504"/>
            </a:xfrm>
            <a:custGeom>
              <a:avLst/>
              <a:gdLst/>
              <a:ahLst/>
              <a:cxnLst/>
              <a:rect l="l" t="t" r="r" b="b"/>
              <a:pathLst>
                <a:path w="226695" h="230504">
                  <a:moveTo>
                    <a:pt x="0" y="42798"/>
                  </a:moveTo>
                  <a:lnTo>
                    <a:pt x="112395" y="0"/>
                  </a:lnTo>
                </a:path>
                <a:path w="226695" h="230504">
                  <a:moveTo>
                    <a:pt x="111251" y="1523"/>
                  </a:moveTo>
                  <a:lnTo>
                    <a:pt x="226695" y="22987"/>
                  </a:lnTo>
                </a:path>
                <a:path w="226695" h="230504">
                  <a:moveTo>
                    <a:pt x="10668" y="163067"/>
                  </a:moveTo>
                  <a:lnTo>
                    <a:pt x="77977" y="230250"/>
                  </a:lnTo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17364" y="3899915"/>
              <a:ext cx="156210" cy="8890"/>
            </a:xfrm>
            <a:custGeom>
              <a:avLst/>
              <a:gdLst/>
              <a:ahLst/>
              <a:cxnLst/>
              <a:rect l="l" t="t" r="r" b="b"/>
              <a:pathLst>
                <a:path w="156210" h="8889">
                  <a:moveTo>
                    <a:pt x="-4762" y="4190"/>
                  </a:moveTo>
                  <a:lnTo>
                    <a:pt x="160591" y="4190"/>
                  </a:lnTo>
                </a:path>
              </a:pathLst>
            </a:custGeom>
            <a:ln w="1790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748784" y="4180331"/>
              <a:ext cx="214629" cy="72390"/>
            </a:xfrm>
            <a:custGeom>
              <a:avLst/>
              <a:gdLst/>
              <a:ahLst/>
              <a:cxnLst/>
              <a:rect l="l" t="t" r="r" b="b"/>
              <a:pathLst>
                <a:path w="214629" h="72389">
                  <a:moveTo>
                    <a:pt x="0" y="72136"/>
                  </a:moveTo>
                  <a:lnTo>
                    <a:pt x="214502" y="0"/>
                  </a:lnTo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3" name="object 5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667500" y="2106167"/>
            <a:ext cx="5152644" cy="3709450"/>
          </a:xfrm>
          <a:prstGeom prst="rect">
            <a:avLst/>
          </a:prstGeom>
        </p:spPr>
      </p:pic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6872731" y="788289"/>
            <a:ext cx="45999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41755" algn="l"/>
                <a:tab pos="1375410" algn="l"/>
                <a:tab pos="2021205" algn="l"/>
                <a:tab pos="2532380" algn="l"/>
                <a:tab pos="3025140" algn="l"/>
              </a:tabLst>
            </a:pP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1800" spc="-18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V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D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-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1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9	H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L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1800" spc="-13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	D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1800" spc="-19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  C</a:t>
            </a:r>
            <a:r>
              <a:rPr sz="1800" spc="-16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spc="21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P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1800" spc="-19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1800" spc="-7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Y		A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D	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1800" spc="-13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	G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1800" spc="-17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1800" spc="-17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W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endParaRPr sz="18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M</a:t>
            </a:r>
            <a:r>
              <a:rPr sz="18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P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spc="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1800" spc="-1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1800" spc="-1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35039" y="5883046"/>
            <a:ext cx="41598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Percent</a:t>
            </a:r>
            <a:r>
              <a:rPr sz="16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change</a:t>
            </a:r>
            <a:r>
              <a:rPr sz="16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in</a:t>
            </a:r>
            <a:r>
              <a:rPr sz="1600" b="1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reported</a:t>
            </a:r>
            <a:r>
              <a:rPr sz="16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testing</a:t>
            </a:r>
            <a:r>
              <a:rPr sz="1600" b="1" spc="3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rates</a:t>
            </a:r>
            <a:r>
              <a:rPr sz="16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in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000066"/>
                </a:solidFill>
                <a:latin typeface="Arial"/>
                <a:cs typeface="Arial"/>
              </a:rPr>
              <a:t>African</a:t>
            </a:r>
            <a:r>
              <a:rPr sz="1600" b="1" spc="5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countries</a:t>
            </a:r>
            <a:r>
              <a:rPr sz="1600" b="1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66"/>
                </a:solidFill>
                <a:latin typeface="Arial"/>
                <a:cs typeface="Arial"/>
              </a:rPr>
              <a:t>between</a:t>
            </a:r>
            <a:r>
              <a:rPr sz="1600" b="1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2020</a:t>
            </a:r>
            <a:r>
              <a:rPr sz="16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and</a:t>
            </a:r>
            <a:r>
              <a:rPr sz="1600" b="1" spc="-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Arial"/>
                <a:cs typeface="Arial"/>
              </a:rPr>
              <a:t>2022</a:t>
            </a:r>
            <a:endParaRPr sz="16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953627" y="5382844"/>
            <a:ext cx="33655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Arial MT"/>
                <a:cs typeface="Arial MT"/>
              </a:rPr>
              <a:t>2021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9095993" y="2277617"/>
            <a:ext cx="0" cy="3043555"/>
          </a:xfrm>
          <a:custGeom>
            <a:avLst/>
            <a:gdLst/>
            <a:ahLst/>
            <a:cxnLst/>
            <a:rect l="l" t="t" r="r" b="b"/>
            <a:pathLst>
              <a:path h="3043554">
                <a:moveTo>
                  <a:pt x="0" y="0"/>
                </a:moveTo>
                <a:lnTo>
                  <a:pt x="0" y="3043174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90452" y="6469176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A2158"/>
                </a:solidFill>
                <a:latin typeface="Arial MT"/>
                <a:cs typeface="Arial MT"/>
              </a:rPr>
              <a:t>13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6823"/>
            <a:ext cx="243840" cy="53949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1747011"/>
            <a:ext cx="12192000" cy="5111115"/>
            <a:chOff x="0" y="1747011"/>
            <a:chExt cx="12192000" cy="51111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768083"/>
              <a:ext cx="12192000" cy="899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49247" y="1747011"/>
              <a:ext cx="127000" cy="5028565"/>
            </a:xfrm>
            <a:custGeom>
              <a:avLst/>
              <a:gdLst/>
              <a:ahLst/>
              <a:cxnLst/>
              <a:rect l="l" t="t" r="r" b="b"/>
              <a:pathLst>
                <a:path w="127000" h="5028565">
                  <a:moveTo>
                    <a:pt x="67056" y="4977320"/>
                  </a:moveTo>
                  <a:lnTo>
                    <a:pt x="59943" y="4977320"/>
                  </a:lnTo>
                  <a:lnTo>
                    <a:pt x="57150" y="4980165"/>
                  </a:lnTo>
                  <a:lnTo>
                    <a:pt x="57150" y="5025283"/>
                  </a:lnTo>
                  <a:lnTo>
                    <a:pt x="59943" y="5028126"/>
                  </a:lnTo>
                  <a:lnTo>
                    <a:pt x="67056" y="5028126"/>
                  </a:lnTo>
                  <a:lnTo>
                    <a:pt x="69850" y="5025283"/>
                  </a:lnTo>
                  <a:lnTo>
                    <a:pt x="69850" y="4980165"/>
                  </a:lnTo>
                  <a:lnTo>
                    <a:pt x="67056" y="4977320"/>
                  </a:lnTo>
                  <a:close/>
                </a:path>
                <a:path w="127000" h="5028565">
                  <a:moveTo>
                    <a:pt x="67056" y="4888433"/>
                  </a:moveTo>
                  <a:lnTo>
                    <a:pt x="59943" y="4888433"/>
                  </a:lnTo>
                  <a:lnTo>
                    <a:pt x="57150" y="4891265"/>
                  </a:lnTo>
                  <a:lnTo>
                    <a:pt x="57150" y="4936388"/>
                  </a:lnTo>
                  <a:lnTo>
                    <a:pt x="59943" y="4939220"/>
                  </a:lnTo>
                  <a:lnTo>
                    <a:pt x="67056" y="4939220"/>
                  </a:lnTo>
                  <a:lnTo>
                    <a:pt x="69850" y="4936388"/>
                  </a:lnTo>
                  <a:lnTo>
                    <a:pt x="69850" y="4891265"/>
                  </a:lnTo>
                  <a:lnTo>
                    <a:pt x="67056" y="4888433"/>
                  </a:lnTo>
                  <a:close/>
                </a:path>
                <a:path w="127000" h="5028565">
                  <a:moveTo>
                    <a:pt x="67056" y="4799520"/>
                  </a:moveTo>
                  <a:lnTo>
                    <a:pt x="59943" y="4799520"/>
                  </a:lnTo>
                  <a:lnTo>
                    <a:pt x="57150" y="4802365"/>
                  </a:lnTo>
                  <a:lnTo>
                    <a:pt x="57150" y="4847488"/>
                  </a:lnTo>
                  <a:lnTo>
                    <a:pt x="59943" y="4850333"/>
                  </a:lnTo>
                  <a:lnTo>
                    <a:pt x="67056" y="4850333"/>
                  </a:lnTo>
                  <a:lnTo>
                    <a:pt x="69850" y="4847488"/>
                  </a:lnTo>
                  <a:lnTo>
                    <a:pt x="69850" y="4802365"/>
                  </a:lnTo>
                  <a:lnTo>
                    <a:pt x="67056" y="4799520"/>
                  </a:lnTo>
                  <a:close/>
                </a:path>
                <a:path w="127000" h="5028565">
                  <a:moveTo>
                    <a:pt x="67056" y="4710620"/>
                  </a:moveTo>
                  <a:lnTo>
                    <a:pt x="59943" y="4710620"/>
                  </a:lnTo>
                  <a:lnTo>
                    <a:pt x="57150" y="4713465"/>
                  </a:lnTo>
                  <a:lnTo>
                    <a:pt x="57150" y="4758588"/>
                  </a:lnTo>
                  <a:lnTo>
                    <a:pt x="59943" y="4761420"/>
                  </a:lnTo>
                  <a:lnTo>
                    <a:pt x="67056" y="4761420"/>
                  </a:lnTo>
                  <a:lnTo>
                    <a:pt x="69850" y="4758588"/>
                  </a:lnTo>
                  <a:lnTo>
                    <a:pt x="69850" y="4713465"/>
                  </a:lnTo>
                  <a:lnTo>
                    <a:pt x="67056" y="4710620"/>
                  </a:lnTo>
                  <a:close/>
                </a:path>
                <a:path w="127000" h="5028565">
                  <a:moveTo>
                    <a:pt x="67056" y="4621720"/>
                  </a:moveTo>
                  <a:lnTo>
                    <a:pt x="59943" y="4621720"/>
                  </a:lnTo>
                  <a:lnTo>
                    <a:pt x="57150" y="4624565"/>
                  </a:lnTo>
                  <a:lnTo>
                    <a:pt x="57150" y="4669688"/>
                  </a:lnTo>
                  <a:lnTo>
                    <a:pt x="59943" y="4672520"/>
                  </a:lnTo>
                  <a:lnTo>
                    <a:pt x="67056" y="4672520"/>
                  </a:lnTo>
                  <a:lnTo>
                    <a:pt x="69850" y="4669688"/>
                  </a:lnTo>
                  <a:lnTo>
                    <a:pt x="69850" y="4624565"/>
                  </a:lnTo>
                  <a:lnTo>
                    <a:pt x="67056" y="4621720"/>
                  </a:lnTo>
                  <a:close/>
                </a:path>
                <a:path w="127000" h="5028565">
                  <a:moveTo>
                    <a:pt x="67056" y="4532820"/>
                  </a:moveTo>
                  <a:lnTo>
                    <a:pt x="59943" y="4532820"/>
                  </a:lnTo>
                  <a:lnTo>
                    <a:pt x="57150" y="4535665"/>
                  </a:lnTo>
                  <a:lnTo>
                    <a:pt x="57150" y="4580788"/>
                  </a:lnTo>
                  <a:lnTo>
                    <a:pt x="59943" y="4583620"/>
                  </a:lnTo>
                  <a:lnTo>
                    <a:pt x="67056" y="4583620"/>
                  </a:lnTo>
                  <a:lnTo>
                    <a:pt x="69850" y="4580788"/>
                  </a:lnTo>
                  <a:lnTo>
                    <a:pt x="69850" y="4535665"/>
                  </a:lnTo>
                  <a:lnTo>
                    <a:pt x="67056" y="4532820"/>
                  </a:lnTo>
                  <a:close/>
                </a:path>
                <a:path w="127000" h="5028565">
                  <a:moveTo>
                    <a:pt x="67056" y="4443920"/>
                  </a:moveTo>
                  <a:lnTo>
                    <a:pt x="59943" y="4443920"/>
                  </a:lnTo>
                  <a:lnTo>
                    <a:pt x="57150" y="4446765"/>
                  </a:lnTo>
                  <a:lnTo>
                    <a:pt x="57150" y="4491888"/>
                  </a:lnTo>
                  <a:lnTo>
                    <a:pt x="59943" y="4494720"/>
                  </a:lnTo>
                  <a:lnTo>
                    <a:pt x="67068" y="4494720"/>
                  </a:lnTo>
                  <a:lnTo>
                    <a:pt x="69850" y="4491888"/>
                  </a:lnTo>
                  <a:lnTo>
                    <a:pt x="69850" y="4446765"/>
                  </a:lnTo>
                  <a:lnTo>
                    <a:pt x="67056" y="4443920"/>
                  </a:lnTo>
                  <a:close/>
                </a:path>
                <a:path w="127000" h="5028565">
                  <a:moveTo>
                    <a:pt x="67056" y="4355020"/>
                  </a:moveTo>
                  <a:lnTo>
                    <a:pt x="59943" y="4355020"/>
                  </a:lnTo>
                  <a:lnTo>
                    <a:pt x="57150" y="4357865"/>
                  </a:lnTo>
                  <a:lnTo>
                    <a:pt x="57150" y="4402988"/>
                  </a:lnTo>
                  <a:lnTo>
                    <a:pt x="59943" y="4405820"/>
                  </a:lnTo>
                  <a:lnTo>
                    <a:pt x="67056" y="4405820"/>
                  </a:lnTo>
                  <a:lnTo>
                    <a:pt x="69850" y="4402988"/>
                  </a:lnTo>
                  <a:lnTo>
                    <a:pt x="69850" y="4357865"/>
                  </a:lnTo>
                  <a:lnTo>
                    <a:pt x="67056" y="4355020"/>
                  </a:lnTo>
                  <a:close/>
                </a:path>
                <a:path w="127000" h="5028565">
                  <a:moveTo>
                    <a:pt x="63500" y="4266120"/>
                  </a:moveTo>
                  <a:lnTo>
                    <a:pt x="59931" y="4266133"/>
                  </a:lnTo>
                  <a:lnTo>
                    <a:pt x="57150" y="4268965"/>
                  </a:lnTo>
                  <a:lnTo>
                    <a:pt x="57150" y="4314088"/>
                  </a:lnTo>
                  <a:lnTo>
                    <a:pt x="59943" y="4316920"/>
                  </a:lnTo>
                  <a:lnTo>
                    <a:pt x="67056" y="4316920"/>
                  </a:lnTo>
                  <a:lnTo>
                    <a:pt x="69850" y="4314088"/>
                  </a:lnTo>
                  <a:lnTo>
                    <a:pt x="69850" y="4268965"/>
                  </a:lnTo>
                  <a:lnTo>
                    <a:pt x="67056" y="4266133"/>
                  </a:lnTo>
                  <a:lnTo>
                    <a:pt x="63500" y="4266120"/>
                  </a:lnTo>
                  <a:close/>
                </a:path>
                <a:path w="127000" h="5028565">
                  <a:moveTo>
                    <a:pt x="67056" y="4177220"/>
                  </a:moveTo>
                  <a:lnTo>
                    <a:pt x="59943" y="4177220"/>
                  </a:lnTo>
                  <a:lnTo>
                    <a:pt x="57150" y="4180065"/>
                  </a:lnTo>
                  <a:lnTo>
                    <a:pt x="57150" y="4225188"/>
                  </a:lnTo>
                  <a:lnTo>
                    <a:pt x="59943" y="4228020"/>
                  </a:lnTo>
                  <a:lnTo>
                    <a:pt x="67056" y="4228033"/>
                  </a:lnTo>
                  <a:lnTo>
                    <a:pt x="69850" y="4225188"/>
                  </a:lnTo>
                  <a:lnTo>
                    <a:pt x="69850" y="4180065"/>
                  </a:lnTo>
                  <a:lnTo>
                    <a:pt x="67056" y="4177220"/>
                  </a:lnTo>
                  <a:close/>
                </a:path>
                <a:path w="127000" h="5028565">
                  <a:moveTo>
                    <a:pt x="67056" y="4088320"/>
                  </a:moveTo>
                  <a:lnTo>
                    <a:pt x="59943" y="4088320"/>
                  </a:lnTo>
                  <a:lnTo>
                    <a:pt x="57150" y="4091165"/>
                  </a:lnTo>
                  <a:lnTo>
                    <a:pt x="57150" y="4136288"/>
                  </a:lnTo>
                  <a:lnTo>
                    <a:pt x="59943" y="4139120"/>
                  </a:lnTo>
                  <a:lnTo>
                    <a:pt x="67056" y="4139120"/>
                  </a:lnTo>
                  <a:lnTo>
                    <a:pt x="69850" y="4136288"/>
                  </a:lnTo>
                  <a:lnTo>
                    <a:pt x="69850" y="4091165"/>
                  </a:lnTo>
                  <a:lnTo>
                    <a:pt x="67056" y="4088320"/>
                  </a:lnTo>
                  <a:close/>
                </a:path>
                <a:path w="127000" h="5028565">
                  <a:moveTo>
                    <a:pt x="63500" y="3999420"/>
                  </a:moveTo>
                  <a:lnTo>
                    <a:pt x="59931" y="3999433"/>
                  </a:lnTo>
                  <a:lnTo>
                    <a:pt x="57150" y="4002265"/>
                  </a:lnTo>
                  <a:lnTo>
                    <a:pt x="57150" y="4047388"/>
                  </a:lnTo>
                  <a:lnTo>
                    <a:pt x="59943" y="4050220"/>
                  </a:lnTo>
                  <a:lnTo>
                    <a:pt x="67056" y="4050220"/>
                  </a:lnTo>
                  <a:lnTo>
                    <a:pt x="69850" y="4047388"/>
                  </a:lnTo>
                  <a:lnTo>
                    <a:pt x="69850" y="4002265"/>
                  </a:lnTo>
                  <a:lnTo>
                    <a:pt x="67056" y="3999433"/>
                  </a:lnTo>
                  <a:lnTo>
                    <a:pt x="63500" y="3999420"/>
                  </a:lnTo>
                  <a:close/>
                </a:path>
                <a:path w="127000" h="5028565">
                  <a:moveTo>
                    <a:pt x="63500" y="3910520"/>
                  </a:moveTo>
                  <a:lnTo>
                    <a:pt x="59931" y="3910533"/>
                  </a:lnTo>
                  <a:lnTo>
                    <a:pt x="57150" y="3913365"/>
                  </a:lnTo>
                  <a:lnTo>
                    <a:pt x="57150" y="3958488"/>
                  </a:lnTo>
                  <a:lnTo>
                    <a:pt x="59943" y="3961333"/>
                  </a:lnTo>
                  <a:lnTo>
                    <a:pt x="67056" y="3961333"/>
                  </a:lnTo>
                  <a:lnTo>
                    <a:pt x="69850" y="3958488"/>
                  </a:lnTo>
                  <a:lnTo>
                    <a:pt x="69850" y="3913365"/>
                  </a:lnTo>
                  <a:lnTo>
                    <a:pt x="67056" y="3910533"/>
                  </a:lnTo>
                  <a:lnTo>
                    <a:pt x="63500" y="3910520"/>
                  </a:lnTo>
                  <a:close/>
                </a:path>
                <a:path w="127000" h="5028565">
                  <a:moveTo>
                    <a:pt x="67056" y="3821684"/>
                  </a:moveTo>
                  <a:lnTo>
                    <a:pt x="59943" y="3821684"/>
                  </a:lnTo>
                  <a:lnTo>
                    <a:pt x="57150" y="3824478"/>
                  </a:lnTo>
                  <a:lnTo>
                    <a:pt x="57150" y="3869588"/>
                  </a:lnTo>
                  <a:lnTo>
                    <a:pt x="59943" y="3872420"/>
                  </a:lnTo>
                  <a:lnTo>
                    <a:pt x="67056" y="3872433"/>
                  </a:lnTo>
                  <a:lnTo>
                    <a:pt x="69850" y="3869588"/>
                  </a:lnTo>
                  <a:lnTo>
                    <a:pt x="69850" y="3824478"/>
                  </a:lnTo>
                  <a:lnTo>
                    <a:pt x="67056" y="3821684"/>
                  </a:lnTo>
                  <a:close/>
                </a:path>
                <a:path w="127000" h="5028565">
                  <a:moveTo>
                    <a:pt x="67056" y="3732784"/>
                  </a:moveTo>
                  <a:lnTo>
                    <a:pt x="59943" y="3732784"/>
                  </a:lnTo>
                  <a:lnTo>
                    <a:pt x="57150" y="3735578"/>
                  </a:lnTo>
                  <a:lnTo>
                    <a:pt x="57150" y="3780663"/>
                  </a:lnTo>
                  <a:lnTo>
                    <a:pt x="59943" y="3783584"/>
                  </a:lnTo>
                  <a:lnTo>
                    <a:pt x="67056" y="3783584"/>
                  </a:lnTo>
                  <a:lnTo>
                    <a:pt x="69850" y="3780663"/>
                  </a:lnTo>
                  <a:lnTo>
                    <a:pt x="69850" y="3735578"/>
                  </a:lnTo>
                  <a:lnTo>
                    <a:pt x="67056" y="3732784"/>
                  </a:lnTo>
                  <a:close/>
                </a:path>
                <a:path w="127000" h="5028565">
                  <a:moveTo>
                    <a:pt x="67056" y="3643884"/>
                  </a:moveTo>
                  <a:lnTo>
                    <a:pt x="59943" y="3643884"/>
                  </a:lnTo>
                  <a:lnTo>
                    <a:pt x="57150" y="3646678"/>
                  </a:lnTo>
                  <a:lnTo>
                    <a:pt x="57150" y="3691763"/>
                  </a:lnTo>
                  <a:lnTo>
                    <a:pt x="59943" y="3694684"/>
                  </a:lnTo>
                  <a:lnTo>
                    <a:pt x="67056" y="3694684"/>
                  </a:lnTo>
                  <a:lnTo>
                    <a:pt x="69850" y="3691763"/>
                  </a:lnTo>
                  <a:lnTo>
                    <a:pt x="69850" y="3646678"/>
                  </a:lnTo>
                  <a:lnTo>
                    <a:pt x="67056" y="3643884"/>
                  </a:lnTo>
                  <a:close/>
                </a:path>
                <a:path w="127000" h="5028565">
                  <a:moveTo>
                    <a:pt x="67056" y="3554984"/>
                  </a:moveTo>
                  <a:lnTo>
                    <a:pt x="59943" y="3554984"/>
                  </a:lnTo>
                  <a:lnTo>
                    <a:pt x="57150" y="3557778"/>
                  </a:lnTo>
                  <a:lnTo>
                    <a:pt x="57150" y="3602863"/>
                  </a:lnTo>
                  <a:lnTo>
                    <a:pt x="59943" y="3605784"/>
                  </a:lnTo>
                  <a:lnTo>
                    <a:pt x="67056" y="3605784"/>
                  </a:lnTo>
                  <a:lnTo>
                    <a:pt x="69850" y="3602863"/>
                  </a:lnTo>
                  <a:lnTo>
                    <a:pt x="69850" y="3557778"/>
                  </a:lnTo>
                  <a:lnTo>
                    <a:pt x="67056" y="3554984"/>
                  </a:lnTo>
                  <a:close/>
                </a:path>
                <a:path w="127000" h="5028565">
                  <a:moveTo>
                    <a:pt x="67056" y="3466083"/>
                  </a:moveTo>
                  <a:lnTo>
                    <a:pt x="59943" y="3466083"/>
                  </a:lnTo>
                  <a:lnTo>
                    <a:pt x="57150" y="3468878"/>
                  </a:lnTo>
                  <a:lnTo>
                    <a:pt x="57150" y="3513963"/>
                  </a:lnTo>
                  <a:lnTo>
                    <a:pt x="59943" y="3516884"/>
                  </a:lnTo>
                  <a:lnTo>
                    <a:pt x="67056" y="3516884"/>
                  </a:lnTo>
                  <a:lnTo>
                    <a:pt x="69850" y="3513963"/>
                  </a:lnTo>
                  <a:lnTo>
                    <a:pt x="69850" y="3468878"/>
                  </a:lnTo>
                  <a:lnTo>
                    <a:pt x="67056" y="3466083"/>
                  </a:lnTo>
                  <a:close/>
                </a:path>
                <a:path w="127000" h="5028565">
                  <a:moveTo>
                    <a:pt x="67056" y="3377183"/>
                  </a:moveTo>
                  <a:lnTo>
                    <a:pt x="59943" y="3377183"/>
                  </a:lnTo>
                  <a:lnTo>
                    <a:pt x="57150" y="3379978"/>
                  </a:lnTo>
                  <a:lnTo>
                    <a:pt x="57150" y="3425063"/>
                  </a:lnTo>
                  <a:lnTo>
                    <a:pt x="59943" y="3427983"/>
                  </a:lnTo>
                  <a:lnTo>
                    <a:pt x="67056" y="3427983"/>
                  </a:lnTo>
                  <a:lnTo>
                    <a:pt x="69850" y="3425063"/>
                  </a:lnTo>
                  <a:lnTo>
                    <a:pt x="69850" y="3379978"/>
                  </a:lnTo>
                  <a:lnTo>
                    <a:pt x="67056" y="3377183"/>
                  </a:lnTo>
                  <a:close/>
                </a:path>
                <a:path w="127000" h="5028565">
                  <a:moveTo>
                    <a:pt x="67056" y="3288283"/>
                  </a:moveTo>
                  <a:lnTo>
                    <a:pt x="59943" y="3288283"/>
                  </a:lnTo>
                  <a:lnTo>
                    <a:pt x="57150" y="3291078"/>
                  </a:lnTo>
                  <a:lnTo>
                    <a:pt x="57150" y="3336163"/>
                  </a:lnTo>
                  <a:lnTo>
                    <a:pt x="59943" y="3339083"/>
                  </a:lnTo>
                  <a:lnTo>
                    <a:pt x="67056" y="3339083"/>
                  </a:lnTo>
                  <a:lnTo>
                    <a:pt x="69850" y="3336163"/>
                  </a:lnTo>
                  <a:lnTo>
                    <a:pt x="69850" y="3291078"/>
                  </a:lnTo>
                  <a:lnTo>
                    <a:pt x="67056" y="3288283"/>
                  </a:lnTo>
                  <a:close/>
                </a:path>
                <a:path w="127000" h="5028565">
                  <a:moveTo>
                    <a:pt x="67056" y="3199384"/>
                  </a:moveTo>
                  <a:lnTo>
                    <a:pt x="59943" y="3199384"/>
                  </a:lnTo>
                  <a:lnTo>
                    <a:pt x="57150" y="3202178"/>
                  </a:lnTo>
                  <a:lnTo>
                    <a:pt x="57150" y="3247263"/>
                  </a:lnTo>
                  <a:lnTo>
                    <a:pt x="59943" y="3250184"/>
                  </a:lnTo>
                  <a:lnTo>
                    <a:pt x="67056" y="3250184"/>
                  </a:lnTo>
                  <a:lnTo>
                    <a:pt x="69850" y="3247263"/>
                  </a:lnTo>
                  <a:lnTo>
                    <a:pt x="69850" y="3202178"/>
                  </a:lnTo>
                  <a:lnTo>
                    <a:pt x="67056" y="3199384"/>
                  </a:lnTo>
                  <a:close/>
                </a:path>
                <a:path w="127000" h="5028565">
                  <a:moveTo>
                    <a:pt x="67056" y="3110484"/>
                  </a:moveTo>
                  <a:lnTo>
                    <a:pt x="59943" y="3110484"/>
                  </a:lnTo>
                  <a:lnTo>
                    <a:pt x="57150" y="3113278"/>
                  </a:lnTo>
                  <a:lnTo>
                    <a:pt x="57150" y="3158363"/>
                  </a:lnTo>
                  <a:lnTo>
                    <a:pt x="59943" y="3161284"/>
                  </a:lnTo>
                  <a:lnTo>
                    <a:pt x="67056" y="3161284"/>
                  </a:lnTo>
                  <a:lnTo>
                    <a:pt x="69850" y="3158363"/>
                  </a:lnTo>
                  <a:lnTo>
                    <a:pt x="69850" y="3113278"/>
                  </a:lnTo>
                  <a:lnTo>
                    <a:pt x="67056" y="3110484"/>
                  </a:lnTo>
                  <a:close/>
                </a:path>
                <a:path w="127000" h="5028565">
                  <a:moveTo>
                    <a:pt x="67056" y="3021584"/>
                  </a:moveTo>
                  <a:lnTo>
                    <a:pt x="59943" y="3021584"/>
                  </a:lnTo>
                  <a:lnTo>
                    <a:pt x="57150" y="3024378"/>
                  </a:lnTo>
                  <a:lnTo>
                    <a:pt x="57150" y="3069463"/>
                  </a:lnTo>
                  <a:lnTo>
                    <a:pt x="59943" y="3072384"/>
                  </a:lnTo>
                  <a:lnTo>
                    <a:pt x="67056" y="3072384"/>
                  </a:lnTo>
                  <a:lnTo>
                    <a:pt x="69850" y="3069463"/>
                  </a:lnTo>
                  <a:lnTo>
                    <a:pt x="69850" y="3024378"/>
                  </a:lnTo>
                  <a:lnTo>
                    <a:pt x="67056" y="3021584"/>
                  </a:lnTo>
                  <a:close/>
                </a:path>
                <a:path w="127000" h="5028565">
                  <a:moveTo>
                    <a:pt x="67056" y="2932684"/>
                  </a:moveTo>
                  <a:lnTo>
                    <a:pt x="59943" y="2932684"/>
                  </a:lnTo>
                  <a:lnTo>
                    <a:pt x="57150" y="2935478"/>
                  </a:lnTo>
                  <a:lnTo>
                    <a:pt x="57150" y="2980563"/>
                  </a:lnTo>
                  <a:lnTo>
                    <a:pt x="59943" y="2983484"/>
                  </a:lnTo>
                  <a:lnTo>
                    <a:pt x="67056" y="2983484"/>
                  </a:lnTo>
                  <a:lnTo>
                    <a:pt x="69850" y="2980563"/>
                  </a:lnTo>
                  <a:lnTo>
                    <a:pt x="69850" y="2935478"/>
                  </a:lnTo>
                  <a:lnTo>
                    <a:pt x="67056" y="2932684"/>
                  </a:lnTo>
                  <a:close/>
                </a:path>
                <a:path w="127000" h="5028565">
                  <a:moveTo>
                    <a:pt x="67056" y="2843784"/>
                  </a:moveTo>
                  <a:lnTo>
                    <a:pt x="59943" y="2843784"/>
                  </a:lnTo>
                  <a:lnTo>
                    <a:pt x="57150" y="2846578"/>
                  </a:lnTo>
                  <a:lnTo>
                    <a:pt x="57150" y="2891663"/>
                  </a:lnTo>
                  <a:lnTo>
                    <a:pt x="59943" y="2894584"/>
                  </a:lnTo>
                  <a:lnTo>
                    <a:pt x="67056" y="2894584"/>
                  </a:lnTo>
                  <a:lnTo>
                    <a:pt x="69850" y="2891663"/>
                  </a:lnTo>
                  <a:lnTo>
                    <a:pt x="69850" y="2846578"/>
                  </a:lnTo>
                  <a:lnTo>
                    <a:pt x="67056" y="2843784"/>
                  </a:lnTo>
                  <a:close/>
                </a:path>
                <a:path w="127000" h="5028565">
                  <a:moveTo>
                    <a:pt x="67056" y="2754884"/>
                  </a:moveTo>
                  <a:lnTo>
                    <a:pt x="59943" y="2754884"/>
                  </a:lnTo>
                  <a:lnTo>
                    <a:pt x="57150" y="2757678"/>
                  </a:lnTo>
                  <a:lnTo>
                    <a:pt x="57150" y="2802763"/>
                  </a:lnTo>
                  <a:lnTo>
                    <a:pt x="59943" y="2805684"/>
                  </a:lnTo>
                  <a:lnTo>
                    <a:pt x="67056" y="2805684"/>
                  </a:lnTo>
                  <a:lnTo>
                    <a:pt x="69850" y="2802763"/>
                  </a:lnTo>
                  <a:lnTo>
                    <a:pt x="69850" y="2757678"/>
                  </a:lnTo>
                  <a:lnTo>
                    <a:pt x="67056" y="2754884"/>
                  </a:lnTo>
                  <a:close/>
                </a:path>
                <a:path w="127000" h="5028565">
                  <a:moveTo>
                    <a:pt x="67056" y="2665984"/>
                  </a:moveTo>
                  <a:lnTo>
                    <a:pt x="59943" y="2665984"/>
                  </a:lnTo>
                  <a:lnTo>
                    <a:pt x="57150" y="2668778"/>
                  </a:lnTo>
                  <a:lnTo>
                    <a:pt x="57150" y="2713863"/>
                  </a:lnTo>
                  <a:lnTo>
                    <a:pt x="59943" y="2716784"/>
                  </a:lnTo>
                  <a:lnTo>
                    <a:pt x="67056" y="2716784"/>
                  </a:lnTo>
                  <a:lnTo>
                    <a:pt x="69850" y="2713863"/>
                  </a:lnTo>
                  <a:lnTo>
                    <a:pt x="69850" y="2668778"/>
                  </a:lnTo>
                  <a:lnTo>
                    <a:pt x="67056" y="2665984"/>
                  </a:lnTo>
                  <a:close/>
                </a:path>
                <a:path w="127000" h="5028565">
                  <a:moveTo>
                    <a:pt x="67056" y="2577084"/>
                  </a:moveTo>
                  <a:lnTo>
                    <a:pt x="59943" y="2577084"/>
                  </a:lnTo>
                  <a:lnTo>
                    <a:pt x="57150" y="2579878"/>
                  </a:lnTo>
                  <a:lnTo>
                    <a:pt x="57150" y="2624963"/>
                  </a:lnTo>
                  <a:lnTo>
                    <a:pt x="59943" y="2627884"/>
                  </a:lnTo>
                  <a:lnTo>
                    <a:pt x="67056" y="2627884"/>
                  </a:lnTo>
                  <a:lnTo>
                    <a:pt x="69850" y="2624963"/>
                  </a:lnTo>
                  <a:lnTo>
                    <a:pt x="69850" y="2579878"/>
                  </a:lnTo>
                  <a:lnTo>
                    <a:pt x="67056" y="2577084"/>
                  </a:lnTo>
                  <a:close/>
                </a:path>
                <a:path w="127000" h="5028565">
                  <a:moveTo>
                    <a:pt x="67056" y="2488184"/>
                  </a:moveTo>
                  <a:lnTo>
                    <a:pt x="59943" y="2488184"/>
                  </a:lnTo>
                  <a:lnTo>
                    <a:pt x="57150" y="2490978"/>
                  </a:lnTo>
                  <a:lnTo>
                    <a:pt x="57150" y="2536063"/>
                  </a:lnTo>
                  <a:lnTo>
                    <a:pt x="59943" y="2538984"/>
                  </a:lnTo>
                  <a:lnTo>
                    <a:pt x="67056" y="2538984"/>
                  </a:lnTo>
                  <a:lnTo>
                    <a:pt x="69850" y="2536063"/>
                  </a:lnTo>
                  <a:lnTo>
                    <a:pt x="69850" y="2490978"/>
                  </a:lnTo>
                  <a:lnTo>
                    <a:pt x="67056" y="2488184"/>
                  </a:lnTo>
                  <a:close/>
                </a:path>
                <a:path w="127000" h="5028565">
                  <a:moveTo>
                    <a:pt x="67056" y="2399284"/>
                  </a:moveTo>
                  <a:lnTo>
                    <a:pt x="59943" y="2399284"/>
                  </a:lnTo>
                  <a:lnTo>
                    <a:pt x="57150" y="2402078"/>
                  </a:lnTo>
                  <a:lnTo>
                    <a:pt x="57150" y="2447163"/>
                  </a:lnTo>
                  <a:lnTo>
                    <a:pt x="59943" y="2450084"/>
                  </a:lnTo>
                  <a:lnTo>
                    <a:pt x="67056" y="2450084"/>
                  </a:lnTo>
                  <a:lnTo>
                    <a:pt x="69850" y="2447163"/>
                  </a:lnTo>
                  <a:lnTo>
                    <a:pt x="69850" y="2402078"/>
                  </a:lnTo>
                  <a:lnTo>
                    <a:pt x="67056" y="2399284"/>
                  </a:lnTo>
                  <a:close/>
                </a:path>
                <a:path w="127000" h="5028565">
                  <a:moveTo>
                    <a:pt x="67056" y="2310384"/>
                  </a:moveTo>
                  <a:lnTo>
                    <a:pt x="59943" y="2310384"/>
                  </a:lnTo>
                  <a:lnTo>
                    <a:pt x="57150" y="2313178"/>
                  </a:lnTo>
                  <a:lnTo>
                    <a:pt x="57150" y="2358263"/>
                  </a:lnTo>
                  <a:lnTo>
                    <a:pt x="59943" y="2361184"/>
                  </a:lnTo>
                  <a:lnTo>
                    <a:pt x="67056" y="2361184"/>
                  </a:lnTo>
                  <a:lnTo>
                    <a:pt x="69850" y="2358263"/>
                  </a:lnTo>
                  <a:lnTo>
                    <a:pt x="69850" y="2313178"/>
                  </a:lnTo>
                  <a:lnTo>
                    <a:pt x="67056" y="2310384"/>
                  </a:lnTo>
                  <a:close/>
                </a:path>
                <a:path w="127000" h="5028565">
                  <a:moveTo>
                    <a:pt x="67056" y="2221484"/>
                  </a:moveTo>
                  <a:lnTo>
                    <a:pt x="59943" y="2221484"/>
                  </a:lnTo>
                  <a:lnTo>
                    <a:pt x="57150" y="2224278"/>
                  </a:lnTo>
                  <a:lnTo>
                    <a:pt x="57150" y="2269363"/>
                  </a:lnTo>
                  <a:lnTo>
                    <a:pt x="59943" y="2272284"/>
                  </a:lnTo>
                  <a:lnTo>
                    <a:pt x="67056" y="2272284"/>
                  </a:lnTo>
                  <a:lnTo>
                    <a:pt x="69850" y="2269363"/>
                  </a:lnTo>
                  <a:lnTo>
                    <a:pt x="69850" y="2224278"/>
                  </a:lnTo>
                  <a:lnTo>
                    <a:pt x="67056" y="2221484"/>
                  </a:lnTo>
                  <a:close/>
                </a:path>
                <a:path w="127000" h="5028565">
                  <a:moveTo>
                    <a:pt x="67056" y="2132584"/>
                  </a:moveTo>
                  <a:lnTo>
                    <a:pt x="59943" y="2132584"/>
                  </a:lnTo>
                  <a:lnTo>
                    <a:pt x="57150" y="2135378"/>
                  </a:lnTo>
                  <a:lnTo>
                    <a:pt x="57150" y="2180463"/>
                  </a:lnTo>
                  <a:lnTo>
                    <a:pt x="59943" y="2183384"/>
                  </a:lnTo>
                  <a:lnTo>
                    <a:pt x="67056" y="2183384"/>
                  </a:lnTo>
                  <a:lnTo>
                    <a:pt x="69850" y="2180463"/>
                  </a:lnTo>
                  <a:lnTo>
                    <a:pt x="69850" y="2135378"/>
                  </a:lnTo>
                  <a:lnTo>
                    <a:pt x="67056" y="2132584"/>
                  </a:lnTo>
                  <a:close/>
                </a:path>
                <a:path w="127000" h="5028565">
                  <a:moveTo>
                    <a:pt x="67056" y="2043683"/>
                  </a:moveTo>
                  <a:lnTo>
                    <a:pt x="59943" y="2043683"/>
                  </a:lnTo>
                  <a:lnTo>
                    <a:pt x="57150" y="2046477"/>
                  </a:lnTo>
                  <a:lnTo>
                    <a:pt x="57150" y="2091563"/>
                  </a:lnTo>
                  <a:lnTo>
                    <a:pt x="59943" y="2094483"/>
                  </a:lnTo>
                  <a:lnTo>
                    <a:pt x="67056" y="2094483"/>
                  </a:lnTo>
                  <a:lnTo>
                    <a:pt x="69850" y="2091563"/>
                  </a:lnTo>
                  <a:lnTo>
                    <a:pt x="69850" y="2046477"/>
                  </a:lnTo>
                  <a:lnTo>
                    <a:pt x="67056" y="2043683"/>
                  </a:lnTo>
                  <a:close/>
                </a:path>
                <a:path w="127000" h="5028565">
                  <a:moveTo>
                    <a:pt x="67056" y="1954783"/>
                  </a:moveTo>
                  <a:lnTo>
                    <a:pt x="59943" y="1954783"/>
                  </a:lnTo>
                  <a:lnTo>
                    <a:pt x="57150" y="1957577"/>
                  </a:lnTo>
                  <a:lnTo>
                    <a:pt x="57150" y="2002663"/>
                  </a:lnTo>
                  <a:lnTo>
                    <a:pt x="59943" y="2005583"/>
                  </a:lnTo>
                  <a:lnTo>
                    <a:pt x="67056" y="2005583"/>
                  </a:lnTo>
                  <a:lnTo>
                    <a:pt x="69850" y="2002663"/>
                  </a:lnTo>
                  <a:lnTo>
                    <a:pt x="69850" y="1957577"/>
                  </a:lnTo>
                  <a:lnTo>
                    <a:pt x="67056" y="1954783"/>
                  </a:lnTo>
                  <a:close/>
                </a:path>
                <a:path w="127000" h="5028565">
                  <a:moveTo>
                    <a:pt x="67056" y="1865883"/>
                  </a:moveTo>
                  <a:lnTo>
                    <a:pt x="59943" y="1865883"/>
                  </a:lnTo>
                  <a:lnTo>
                    <a:pt x="57150" y="1868677"/>
                  </a:lnTo>
                  <a:lnTo>
                    <a:pt x="57150" y="1913763"/>
                  </a:lnTo>
                  <a:lnTo>
                    <a:pt x="59943" y="1916683"/>
                  </a:lnTo>
                  <a:lnTo>
                    <a:pt x="67056" y="1916683"/>
                  </a:lnTo>
                  <a:lnTo>
                    <a:pt x="69850" y="1913763"/>
                  </a:lnTo>
                  <a:lnTo>
                    <a:pt x="69850" y="1868677"/>
                  </a:lnTo>
                  <a:lnTo>
                    <a:pt x="67056" y="1865883"/>
                  </a:lnTo>
                  <a:close/>
                </a:path>
                <a:path w="127000" h="5028565">
                  <a:moveTo>
                    <a:pt x="67056" y="1776984"/>
                  </a:moveTo>
                  <a:lnTo>
                    <a:pt x="59943" y="1776984"/>
                  </a:lnTo>
                  <a:lnTo>
                    <a:pt x="57150" y="1779777"/>
                  </a:lnTo>
                  <a:lnTo>
                    <a:pt x="57150" y="1824863"/>
                  </a:lnTo>
                  <a:lnTo>
                    <a:pt x="59943" y="1827784"/>
                  </a:lnTo>
                  <a:lnTo>
                    <a:pt x="67056" y="1827784"/>
                  </a:lnTo>
                  <a:lnTo>
                    <a:pt x="69850" y="1824863"/>
                  </a:lnTo>
                  <a:lnTo>
                    <a:pt x="69850" y="1779777"/>
                  </a:lnTo>
                  <a:lnTo>
                    <a:pt x="67056" y="1776984"/>
                  </a:lnTo>
                  <a:close/>
                </a:path>
                <a:path w="127000" h="5028565">
                  <a:moveTo>
                    <a:pt x="67056" y="1688084"/>
                  </a:moveTo>
                  <a:lnTo>
                    <a:pt x="59943" y="1688084"/>
                  </a:lnTo>
                  <a:lnTo>
                    <a:pt x="57150" y="1690877"/>
                  </a:lnTo>
                  <a:lnTo>
                    <a:pt x="57150" y="1735963"/>
                  </a:lnTo>
                  <a:lnTo>
                    <a:pt x="59943" y="1738884"/>
                  </a:lnTo>
                  <a:lnTo>
                    <a:pt x="67056" y="1738884"/>
                  </a:lnTo>
                  <a:lnTo>
                    <a:pt x="69850" y="1735963"/>
                  </a:lnTo>
                  <a:lnTo>
                    <a:pt x="69850" y="1690877"/>
                  </a:lnTo>
                  <a:lnTo>
                    <a:pt x="67056" y="1688084"/>
                  </a:lnTo>
                  <a:close/>
                </a:path>
                <a:path w="127000" h="5028565">
                  <a:moveTo>
                    <a:pt x="67056" y="1599184"/>
                  </a:moveTo>
                  <a:lnTo>
                    <a:pt x="59943" y="1599184"/>
                  </a:lnTo>
                  <a:lnTo>
                    <a:pt x="57150" y="1601977"/>
                  </a:lnTo>
                  <a:lnTo>
                    <a:pt x="57150" y="1647063"/>
                  </a:lnTo>
                  <a:lnTo>
                    <a:pt x="59943" y="1649984"/>
                  </a:lnTo>
                  <a:lnTo>
                    <a:pt x="67056" y="1649984"/>
                  </a:lnTo>
                  <a:lnTo>
                    <a:pt x="69850" y="1647063"/>
                  </a:lnTo>
                  <a:lnTo>
                    <a:pt x="69850" y="1601977"/>
                  </a:lnTo>
                  <a:lnTo>
                    <a:pt x="67056" y="1599184"/>
                  </a:lnTo>
                  <a:close/>
                </a:path>
                <a:path w="127000" h="5028565">
                  <a:moveTo>
                    <a:pt x="67056" y="1510284"/>
                  </a:moveTo>
                  <a:lnTo>
                    <a:pt x="59943" y="1510284"/>
                  </a:lnTo>
                  <a:lnTo>
                    <a:pt x="57150" y="1513077"/>
                  </a:lnTo>
                  <a:lnTo>
                    <a:pt x="57150" y="1558163"/>
                  </a:lnTo>
                  <a:lnTo>
                    <a:pt x="59943" y="1561084"/>
                  </a:lnTo>
                  <a:lnTo>
                    <a:pt x="67056" y="1561084"/>
                  </a:lnTo>
                  <a:lnTo>
                    <a:pt x="69850" y="1558163"/>
                  </a:lnTo>
                  <a:lnTo>
                    <a:pt x="69850" y="1513077"/>
                  </a:lnTo>
                  <a:lnTo>
                    <a:pt x="67056" y="1510284"/>
                  </a:lnTo>
                  <a:close/>
                </a:path>
                <a:path w="127000" h="5028565">
                  <a:moveTo>
                    <a:pt x="67056" y="1421384"/>
                  </a:moveTo>
                  <a:lnTo>
                    <a:pt x="59943" y="1421384"/>
                  </a:lnTo>
                  <a:lnTo>
                    <a:pt x="57150" y="1424177"/>
                  </a:lnTo>
                  <a:lnTo>
                    <a:pt x="57150" y="1469263"/>
                  </a:lnTo>
                  <a:lnTo>
                    <a:pt x="59943" y="1472184"/>
                  </a:lnTo>
                  <a:lnTo>
                    <a:pt x="67056" y="1472184"/>
                  </a:lnTo>
                  <a:lnTo>
                    <a:pt x="69850" y="1469263"/>
                  </a:lnTo>
                  <a:lnTo>
                    <a:pt x="69850" y="1424177"/>
                  </a:lnTo>
                  <a:lnTo>
                    <a:pt x="67056" y="1421384"/>
                  </a:lnTo>
                  <a:close/>
                </a:path>
                <a:path w="127000" h="5028565">
                  <a:moveTo>
                    <a:pt x="67056" y="1332484"/>
                  </a:moveTo>
                  <a:lnTo>
                    <a:pt x="59943" y="1332484"/>
                  </a:lnTo>
                  <a:lnTo>
                    <a:pt x="57150" y="1335277"/>
                  </a:lnTo>
                  <a:lnTo>
                    <a:pt x="57150" y="1380363"/>
                  </a:lnTo>
                  <a:lnTo>
                    <a:pt x="59943" y="1383284"/>
                  </a:lnTo>
                  <a:lnTo>
                    <a:pt x="67056" y="1383284"/>
                  </a:lnTo>
                  <a:lnTo>
                    <a:pt x="69850" y="1380363"/>
                  </a:lnTo>
                  <a:lnTo>
                    <a:pt x="69850" y="1335277"/>
                  </a:lnTo>
                  <a:lnTo>
                    <a:pt x="67056" y="1332484"/>
                  </a:lnTo>
                  <a:close/>
                </a:path>
                <a:path w="127000" h="5028565">
                  <a:moveTo>
                    <a:pt x="67056" y="1243584"/>
                  </a:moveTo>
                  <a:lnTo>
                    <a:pt x="59943" y="1243584"/>
                  </a:lnTo>
                  <a:lnTo>
                    <a:pt x="57150" y="1246377"/>
                  </a:lnTo>
                  <a:lnTo>
                    <a:pt x="57150" y="1291463"/>
                  </a:lnTo>
                  <a:lnTo>
                    <a:pt x="59943" y="1294384"/>
                  </a:lnTo>
                  <a:lnTo>
                    <a:pt x="67056" y="1294384"/>
                  </a:lnTo>
                  <a:lnTo>
                    <a:pt x="69850" y="1291463"/>
                  </a:lnTo>
                  <a:lnTo>
                    <a:pt x="69850" y="1246377"/>
                  </a:lnTo>
                  <a:lnTo>
                    <a:pt x="67056" y="1243584"/>
                  </a:lnTo>
                  <a:close/>
                </a:path>
                <a:path w="127000" h="5028565">
                  <a:moveTo>
                    <a:pt x="67056" y="1154684"/>
                  </a:moveTo>
                  <a:lnTo>
                    <a:pt x="59943" y="1154684"/>
                  </a:lnTo>
                  <a:lnTo>
                    <a:pt x="57150" y="1157477"/>
                  </a:lnTo>
                  <a:lnTo>
                    <a:pt x="57150" y="1202563"/>
                  </a:lnTo>
                  <a:lnTo>
                    <a:pt x="59943" y="1205484"/>
                  </a:lnTo>
                  <a:lnTo>
                    <a:pt x="67056" y="1205484"/>
                  </a:lnTo>
                  <a:lnTo>
                    <a:pt x="69850" y="1202563"/>
                  </a:lnTo>
                  <a:lnTo>
                    <a:pt x="69850" y="1157477"/>
                  </a:lnTo>
                  <a:lnTo>
                    <a:pt x="67056" y="1154684"/>
                  </a:lnTo>
                  <a:close/>
                </a:path>
                <a:path w="127000" h="5028565">
                  <a:moveTo>
                    <a:pt x="67056" y="1065784"/>
                  </a:moveTo>
                  <a:lnTo>
                    <a:pt x="59943" y="1065784"/>
                  </a:lnTo>
                  <a:lnTo>
                    <a:pt x="57150" y="1068577"/>
                  </a:lnTo>
                  <a:lnTo>
                    <a:pt x="57150" y="1113663"/>
                  </a:lnTo>
                  <a:lnTo>
                    <a:pt x="59943" y="1116584"/>
                  </a:lnTo>
                  <a:lnTo>
                    <a:pt x="67056" y="1116584"/>
                  </a:lnTo>
                  <a:lnTo>
                    <a:pt x="69850" y="1113663"/>
                  </a:lnTo>
                  <a:lnTo>
                    <a:pt x="69850" y="1068577"/>
                  </a:lnTo>
                  <a:lnTo>
                    <a:pt x="67056" y="1065784"/>
                  </a:lnTo>
                  <a:close/>
                </a:path>
                <a:path w="127000" h="5028565">
                  <a:moveTo>
                    <a:pt x="67056" y="976884"/>
                  </a:moveTo>
                  <a:lnTo>
                    <a:pt x="59943" y="976884"/>
                  </a:lnTo>
                  <a:lnTo>
                    <a:pt x="57150" y="979677"/>
                  </a:lnTo>
                  <a:lnTo>
                    <a:pt x="57150" y="1024763"/>
                  </a:lnTo>
                  <a:lnTo>
                    <a:pt x="59943" y="1027684"/>
                  </a:lnTo>
                  <a:lnTo>
                    <a:pt x="67056" y="1027684"/>
                  </a:lnTo>
                  <a:lnTo>
                    <a:pt x="69850" y="1024763"/>
                  </a:lnTo>
                  <a:lnTo>
                    <a:pt x="69850" y="979677"/>
                  </a:lnTo>
                  <a:lnTo>
                    <a:pt x="67056" y="976884"/>
                  </a:lnTo>
                  <a:close/>
                </a:path>
                <a:path w="127000" h="5028565">
                  <a:moveTo>
                    <a:pt x="67056" y="887984"/>
                  </a:moveTo>
                  <a:lnTo>
                    <a:pt x="59943" y="887984"/>
                  </a:lnTo>
                  <a:lnTo>
                    <a:pt x="57150" y="890777"/>
                  </a:lnTo>
                  <a:lnTo>
                    <a:pt x="57150" y="935863"/>
                  </a:lnTo>
                  <a:lnTo>
                    <a:pt x="59943" y="938784"/>
                  </a:lnTo>
                  <a:lnTo>
                    <a:pt x="67056" y="938784"/>
                  </a:lnTo>
                  <a:lnTo>
                    <a:pt x="69850" y="935863"/>
                  </a:lnTo>
                  <a:lnTo>
                    <a:pt x="69850" y="890777"/>
                  </a:lnTo>
                  <a:lnTo>
                    <a:pt x="67056" y="887984"/>
                  </a:lnTo>
                  <a:close/>
                </a:path>
                <a:path w="127000" h="5028565">
                  <a:moveTo>
                    <a:pt x="67056" y="799084"/>
                  </a:moveTo>
                  <a:lnTo>
                    <a:pt x="59943" y="799084"/>
                  </a:lnTo>
                  <a:lnTo>
                    <a:pt x="57150" y="801877"/>
                  </a:lnTo>
                  <a:lnTo>
                    <a:pt x="57150" y="846963"/>
                  </a:lnTo>
                  <a:lnTo>
                    <a:pt x="59943" y="849884"/>
                  </a:lnTo>
                  <a:lnTo>
                    <a:pt x="67056" y="849884"/>
                  </a:lnTo>
                  <a:lnTo>
                    <a:pt x="69850" y="846963"/>
                  </a:lnTo>
                  <a:lnTo>
                    <a:pt x="69850" y="801877"/>
                  </a:lnTo>
                  <a:lnTo>
                    <a:pt x="67056" y="799084"/>
                  </a:lnTo>
                  <a:close/>
                </a:path>
                <a:path w="127000" h="5028565">
                  <a:moveTo>
                    <a:pt x="67056" y="710184"/>
                  </a:moveTo>
                  <a:lnTo>
                    <a:pt x="59943" y="710184"/>
                  </a:lnTo>
                  <a:lnTo>
                    <a:pt x="57150" y="712977"/>
                  </a:lnTo>
                  <a:lnTo>
                    <a:pt x="57150" y="758063"/>
                  </a:lnTo>
                  <a:lnTo>
                    <a:pt x="59943" y="760984"/>
                  </a:lnTo>
                  <a:lnTo>
                    <a:pt x="67056" y="760984"/>
                  </a:lnTo>
                  <a:lnTo>
                    <a:pt x="69850" y="758063"/>
                  </a:lnTo>
                  <a:lnTo>
                    <a:pt x="69850" y="712977"/>
                  </a:lnTo>
                  <a:lnTo>
                    <a:pt x="67056" y="710184"/>
                  </a:lnTo>
                  <a:close/>
                </a:path>
                <a:path w="127000" h="5028565">
                  <a:moveTo>
                    <a:pt x="67056" y="621284"/>
                  </a:moveTo>
                  <a:lnTo>
                    <a:pt x="59943" y="621284"/>
                  </a:lnTo>
                  <a:lnTo>
                    <a:pt x="57150" y="624077"/>
                  </a:lnTo>
                  <a:lnTo>
                    <a:pt x="57150" y="669163"/>
                  </a:lnTo>
                  <a:lnTo>
                    <a:pt x="59943" y="672084"/>
                  </a:lnTo>
                  <a:lnTo>
                    <a:pt x="67056" y="672084"/>
                  </a:lnTo>
                  <a:lnTo>
                    <a:pt x="69850" y="669163"/>
                  </a:lnTo>
                  <a:lnTo>
                    <a:pt x="69850" y="624077"/>
                  </a:lnTo>
                  <a:lnTo>
                    <a:pt x="67056" y="621284"/>
                  </a:lnTo>
                  <a:close/>
                </a:path>
                <a:path w="127000" h="5028565">
                  <a:moveTo>
                    <a:pt x="67056" y="532384"/>
                  </a:moveTo>
                  <a:lnTo>
                    <a:pt x="59943" y="532384"/>
                  </a:lnTo>
                  <a:lnTo>
                    <a:pt x="57150" y="535177"/>
                  </a:lnTo>
                  <a:lnTo>
                    <a:pt x="57150" y="580263"/>
                  </a:lnTo>
                  <a:lnTo>
                    <a:pt x="59943" y="583184"/>
                  </a:lnTo>
                  <a:lnTo>
                    <a:pt x="67056" y="583184"/>
                  </a:lnTo>
                  <a:lnTo>
                    <a:pt x="69850" y="580263"/>
                  </a:lnTo>
                  <a:lnTo>
                    <a:pt x="69850" y="535177"/>
                  </a:lnTo>
                  <a:lnTo>
                    <a:pt x="67056" y="532384"/>
                  </a:lnTo>
                  <a:close/>
                </a:path>
                <a:path w="127000" h="5028565">
                  <a:moveTo>
                    <a:pt x="67056" y="443484"/>
                  </a:moveTo>
                  <a:lnTo>
                    <a:pt x="59943" y="443484"/>
                  </a:lnTo>
                  <a:lnTo>
                    <a:pt x="57150" y="446277"/>
                  </a:lnTo>
                  <a:lnTo>
                    <a:pt x="57150" y="491363"/>
                  </a:lnTo>
                  <a:lnTo>
                    <a:pt x="59943" y="494284"/>
                  </a:lnTo>
                  <a:lnTo>
                    <a:pt x="67056" y="494284"/>
                  </a:lnTo>
                  <a:lnTo>
                    <a:pt x="69850" y="491363"/>
                  </a:lnTo>
                  <a:lnTo>
                    <a:pt x="69850" y="446277"/>
                  </a:lnTo>
                  <a:lnTo>
                    <a:pt x="67056" y="443484"/>
                  </a:lnTo>
                  <a:close/>
                </a:path>
                <a:path w="127000" h="5028565">
                  <a:moveTo>
                    <a:pt x="67056" y="354584"/>
                  </a:moveTo>
                  <a:lnTo>
                    <a:pt x="59943" y="354584"/>
                  </a:lnTo>
                  <a:lnTo>
                    <a:pt x="57150" y="357377"/>
                  </a:lnTo>
                  <a:lnTo>
                    <a:pt x="57150" y="402463"/>
                  </a:lnTo>
                  <a:lnTo>
                    <a:pt x="59943" y="405384"/>
                  </a:lnTo>
                  <a:lnTo>
                    <a:pt x="67056" y="405384"/>
                  </a:lnTo>
                  <a:lnTo>
                    <a:pt x="69850" y="402463"/>
                  </a:lnTo>
                  <a:lnTo>
                    <a:pt x="69850" y="357377"/>
                  </a:lnTo>
                  <a:lnTo>
                    <a:pt x="67056" y="354584"/>
                  </a:lnTo>
                  <a:close/>
                </a:path>
                <a:path w="127000" h="5028565">
                  <a:moveTo>
                    <a:pt x="67056" y="265684"/>
                  </a:moveTo>
                  <a:lnTo>
                    <a:pt x="59943" y="265684"/>
                  </a:lnTo>
                  <a:lnTo>
                    <a:pt x="57150" y="268477"/>
                  </a:lnTo>
                  <a:lnTo>
                    <a:pt x="57150" y="313563"/>
                  </a:lnTo>
                  <a:lnTo>
                    <a:pt x="59943" y="316484"/>
                  </a:lnTo>
                  <a:lnTo>
                    <a:pt x="67056" y="316484"/>
                  </a:lnTo>
                  <a:lnTo>
                    <a:pt x="69850" y="313563"/>
                  </a:lnTo>
                  <a:lnTo>
                    <a:pt x="69850" y="268477"/>
                  </a:lnTo>
                  <a:lnTo>
                    <a:pt x="67056" y="265684"/>
                  </a:lnTo>
                  <a:close/>
                </a:path>
                <a:path w="127000" h="5028565">
                  <a:moveTo>
                    <a:pt x="67056" y="176784"/>
                  </a:moveTo>
                  <a:lnTo>
                    <a:pt x="59943" y="176784"/>
                  </a:lnTo>
                  <a:lnTo>
                    <a:pt x="57150" y="179577"/>
                  </a:lnTo>
                  <a:lnTo>
                    <a:pt x="57150" y="224662"/>
                  </a:lnTo>
                  <a:lnTo>
                    <a:pt x="59943" y="227584"/>
                  </a:lnTo>
                  <a:lnTo>
                    <a:pt x="67056" y="227584"/>
                  </a:lnTo>
                  <a:lnTo>
                    <a:pt x="69850" y="224662"/>
                  </a:lnTo>
                  <a:lnTo>
                    <a:pt x="69850" y="179577"/>
                  </a:lnTo>
                  <a:lnTo>
                    <a:pt x="67056" y="176784"/>
                  </a:lnTo>
                  <a:close/>
                </a:path>
                <a:path w="127000" h="5028565">
                  <a:moveTo>
                    <a:pt x="57150" y="120650"/>
                  </a:moveTo>
                  <a:lnTo>
                    <a:pt x="57150" y="135762"/>
                  </a:lnTo>
                  <a:lnTo>
                    <a:pt x="59943" y="138684"/>
                  </a:lnTo>
                  <a:lnTo>
                    <a:pt x="67056" y="138684"/>
                  </a:lnTo>
                  <a:lnTo>
                    <a:pt x="69850" y="135762"/>
                  </a:lnTo>
                  <a:lnTo>
                    <a:pt x="69850" y="127000"/>
                  </a:lnTo>
                  <a:lnTo>
                    <a:pt x="63500" y="127000"/>
                  </a:lnTo>
                  <a:lnTo>
                    <a:pt x="57150" y="120650"/>
                  </a:lnTo>
                  <a:close/>
                </a:path>
                <a:path w="127000" h="5028565">
                  <a:moveTo>
                    <a:pt x="67056" y="87884"/>
                  </a:moveTo>
                  <a:lnTo>
                    <a:pt x="59943" y="87884"/>
                  </a:lnTo>
                  <a:lnTo>
                    <a:pt x="57150" y="90677"/>
                  </a:lnTo>
                  <a:lnTo>
                    <a:pt x="57150" y="120650"/>
                  </a:lnTo>
                  <a:lnTo>
                    <a:pt x="63500" y="127000"/>
                  </a:lnTo>
                  <a:lnTo>
                    <a:pt x="69850" y="120650"/>
                  </a:lnTo>
                  <a:lnTo>
                    <a:pt x="69850" y="90677"/>
                  </a:lnTo>
                  <a:lnTo>
                    <a:pt x="67056" y="87884"/>
                  </a:lnTo>
                  <a:close/>
                </a:path>
                <a:path w="127000" h="5028565">
                  <a:moveTo>
                    <a:pt x="69850" y="120650"/>
                  </a:moveTo>
                  <a:lnTo>
                    <a:pt x="63500" y="127000"/>
                  </a:lnTo>
                  <a:lnTo>
                    <a:pt x="69850" y="127000"/>
                  </a:lnTo>
                  <a:lnTo>
                    <a:pt x="69850" y="120650"/>
                  </a:lnTo>
                  <a:close/>
                </a:path>
                <a:path w="127000" h="5028565">
                  <a:moveTo>
                    <a:pt x="63500" y="0"/>
                  </a:moveTo>
                  <a:lnTo>
                    <a:pt x="0" y="63500"/>
                  </a:lnTo>
                  <a:lnTo>
                    <a:pt x="57150" y="120650"/>
                  </a:lnTo>
                  <a:lnTo>
                    <a:pt x="57150" y="90677"/>
                  </a:lnTo>
                  <a:lnTo>
                    <a:pt x="59943" y="87884"/>
                  </a:lnTo>
                  <a:lnTo>
                    <a:pt x="102615" y="87884"/>
                  </a:lnTo>
                  <a:lnTo>
                    <a:pt x="127000" y="63500"/>
                  </a:lnTo>
                  <a:lnTo>
                    <a:pt x="63500" y="0"/>
                  </a:lnTo>
                  <a:close/>
                </a:path>
                <a:path w="127000" h="5028565">
                  <a:moveTo>
                    <a:pt x="102615" y="87884"/>
                  </a:moveTo>
                  <a:lnTo>
                    <a:pt x="67056" y="87884"/>
                  </a:lnTo>
                  <a:lnTo>
                    <a:pt x="69850" y="90677"/>
                  </a:lnTo>
                  <a:lnTo>
                    <a:pt x="69850" y="120650"/>
                  </a:lnTo>
                  <a:lnTo>
                    <a:pt x="102615" y="87884"/>
                  </a:lnTo>
                  <a:close/>
                </a:path>
              </a:pathLst>
            </a:custGeom>
            <a:solidFill>
              <a:srgbClr val="43AB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54454" y="297158"/>
            <a:ext cx="1358255" cy="27290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1218" y="369570"/>
            <a:ext cx="995299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993775" algn="l"/>
                <a:tab pos="1331595" algn="l"/>
                <a:tab pos="1404620" algn="l"/>
                <a:tab pos="1996439" algn="l"/>
                <a:tab pos="2345055" algn="l"/>
                <a:tab pos="3589020" algn="l"/>
                <a:tab pos="3832860" algn="l"/>
                <a:tab pos="3911600" algn="l"/>
                <a:tab pos="4822825" algn="l"/>
                <a:tab pos="5447665" algn="l"/>
                <a:tab pos="6212205" algn="l"/>
                <a:tab pos="6414135" algn="l"/>
                <a:tab pos="6879590" algn="l"/>
                <a:tab pos="7354570" algn="l"/>
                <a:tab pos="8338184" algn="l"/>
                <a:tab pos="9667875" algn="l"/>
              </a:tabLst>
            </a:pP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L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M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	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		A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spc="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P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0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,	A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F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000" spc="-15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,	&amp;		L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spc="19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	A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M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	S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	S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P	G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000" spc="-22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000" spc="-24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W</a:t>
            </a:r>
            <a:r>
              <a:rPr sz="2000" spc="-14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H	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  D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M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D	F</a:t>
            </a:r>
            <a:r>
              <a:rPr sz="2000" spc="-24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	D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0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	P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000" spc="-22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D</a:t>
            </a:r>
            <a:r>
              <a:rPr sz="2000" spc="-21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U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000" spc="-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000" spc="-19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	(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$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3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8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B	B</a:t>
            </a:r>
            <a:r>
              <a:rPr sz="2000" spc="-24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Y	2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0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spc="23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2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4</a:t>
            </a:r>
            <a:r>
              <a:rPr sz="2000" spc="-20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)</a:t>
            </a:r>
            <a:endParaRPr sz="20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27644" y="5937300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4B5B68"/>
                </a:solidFill>
                <a:latin typeface="Arial MT"/>
                <a:cs typeface="Arial MT"/>
              </a:rPr>
              <a:t>2024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64501" y="1737360"/>
            <a:ext cx="7669530" cy="4224655"/>
            <a:chOff x="964501" y="1737360"/>
            <a:chExt cx="7669530" cy="4224655"/>
          </a:xfrm>
        </p:grpSpPr>
        <p:sp>
          <p:nvSpPr>
            <p:cNvPr id="11" name="object 11"/>
            <p:cNvSpPr/>
            <p:nvPr/>
          </p:nvSpPr>
          <p:spPr>
            <a:xfrm>
              <a:off x="7777733" y="2777490"/>
              <a:ext cx="608330" cy="3169920"/>
            </a:xfrm>
            <a:custGeom>
              <a:avLst/>
              <a:gdLst/>
              <a:ahLst/>
              <a:cxnLst/>
              <a:rect l="l" t="t" r="r" b="b"/>
              <a:pathLst>
                <a:path w="608329" h="3169920">
                  <a:moveTo>
                    <a:pt x="608076" y="0"/>
                  </a:moveTo>
                  <a:lnTo>
                    <a:pt x="0" y="0"/>
                  </a:lnTo>
                  <a:lnTo>
                    <a:pt x="0" y="3169920"/>
                  </a:lnTo>
                  <a:lnTo>
                    <a:pt x="608076" y="3169920"/>
                  </a:lnTo>
                  <a:lnTo>
                    <a:pt x="608076" y="0"/>
                  </a:lnTo>
                  <a:close/>
                </a:path>
              </a:pathLst>
            </a:custGeom>
            <a:solidFill>
              <a:srgbClr val="2155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77733" y="2777490"/>
              <a:ext cx="608330" cy="3169920"/>
            </a:xfrm>
            <a:custGeom>
              <a:avLst/>
              <a:gdLst/>
              <a:ahLst/>
              <a:cxnLst/>
              <a:rect l="l" t="t" r="r" b="b"/>
              <a:pathLst>
                <a:path w="608329" h="3169920">
                  <a:moveTo>
                    <a:pt x="0" y="3169920"/>
                  </a:moveTo>
                  <a:lnTo>
                    <a:pt x="608076" y="3169920"/>
                  </a:lnTo>
                  <a:lnTo>
                    <a:pt x="608076" y="0"/>
                  </a:lnTo>
                  <a:lnTo>
                    <a:pt x="0" y="0"/>
                  </a:lnTo>
                  <a:lnTo>
                    <a:pt x="0" y="3169920"/>
                  </a:lnTo>
                  <a:close/>
                </a:path>
              </a:pathLst>
            </a:custGeom>
            <a:ln w="28575">
              <a:solidFill>
                <a:srgbClr val="FDEB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11580" y="2865119"/>
              <a:ext cx="6079490" cy="3083560"/>
            </a:xfrm>
            <a:custGeom>
              <a:avLst/>
              <a:gdLst/>
              <a:ahLst/>
              <a:cxnLst/>
              <a:rect l="l" t="t" r="r" b="b"/>
              <a:pathLst>
                <a:path w="6079490" h="3083560">
                  <a:moveTo>
                    <a:pt x="608076" y="1729740"/>
                  </a:moveTo>
                  <a:lnTo>
                    <a:pt x="0" y="1729740"/>
                  </a:lnTo>
                  <a:lnTo>
                    <a:pt x="0" y="3083052"/>
                  </a:lnTo>
                  <a:lnTo>
                    <a:pt x="608076" y="3083052"/>
                  </a:lnTo>
                  <a:lnTo>
                    <a:pt x="608076" y="1729740"/>
                  </a:lnTo>
                  <a:close/>
                </a:path>
                <a:path w="6079490" h="3083560">
                  <a:moveTo>
                    <a:pt x="3890772" y="451104"/>
                  </a:moveTo>
                  <a:lnTo>
                    <a:pt x="3282696" y="451104"/>
                  </a:lnTo>
                  <a:lnTo>
                    <a:pt x="3282696" y="3083052"/>
                  </a:lnTo>
                  <a:lnTo>
                    <a:pt x="3890772" y="3083064"/>
                  </a:lnTo>
                  <a:lnTo>
                    <a:pt x="3890772" y="451104"/>
                  </a:lnTo>
                  <a:close/>
                </a:path>
                <a:path w="6079490" h="3083560">
                  <a:moveTo>
                    <a:pt x="4985004" y="88392"/>
                  </a:moveTo>
                  <a:lnTo>
                    <a:pt x="4376928" y="88392"/>
                  </a:lnTo>
                  <a:lnTo>
                    <a:pt x="4376928" y="3083052"/>
                  </a:lnTo>
                  <a:lnTo>
                    <a:pt x="4985004" y="3083064"/>
                  </a:lnTo>
                  <a:lnTo>
                    <a:pt x="4985004" y="88392"/>
                  </a:lnTo>
                  <a:close/>
                </a:path>
                <a:path w="6079490" h="3083560">
                  <a:moveTo>
                    <a:pt x="6079236" y="0"/>
                  </a:moveTo>
                  <a:lnTo>
                    <a:pt x="5471160" y="0"/>
                  </a:lnTo>
                  <a:lnTo>
                    <a:pt x="5471160" y="3083052"/>
                  </a:lnTo>
                  <a:lnTo>
                    <a:pt x="6079236" y="3083064"/>
                  </a:lnTo>
                  <a:lnTo>
                    <a:pt x="6079236" y="0"/>
                  </a:lnTo>
                  <a:close/>
                </a:path>
              </a:pathLst>
            </a:custGeom>
            <a:solidFill>
              <a:srgbClr val="2155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94275" y="2865120"/>
              <a:ext cx="2796540" cy="3083560"/>
            </a:xfrm>
            <a:custGeom>
              <a:avLst/>
              <a:gdLst/>
              <a:ahLst/>
              <a:cxnLst/>
              <a:rect l="l" t="t" r="r" b="b"/>
              <a:pathLst>
                <a:path w="2796540" h="3083560">
                  <a:moveTo>
                    <a:pt x="0" y="451103"/>
                  </a:moveTo>
                  <a:lnTo>
                    <a:pt x="608076" y="451103"/>
                  </a:lnTo>
                  <a:lnTo>
                    <a:pt x="608076" y="3083052"/>
                  </a:lnTo>
                  <a:lnTo>
                    <a:pt x="0" y="3083052"/>
                  </a:lnTo>
                  <a:lnTo>
                    <a:pt x="0" y="451103"/>
                  </a:lnTo>
                  <a:close/>
                </a:path>
                <a:path w="2796540" h="3083560">
                  <a:moveTo>
                    <a:pt x="1094232" y="88391"/>
                  </a:moveTo>
                  <a:lnTo>
                    <a:pt x="1702308" y="88391"/>
                  </a:lnTo>
                  <a:lnTo>
                    <a:pt x="1702308" y="3083052"/>
                  </a:lnTo>
                  <a:lnTo>
                    <a:pt x="1094232" y="3083052"/>
                  </a:lnTo>
                  <a:lnTo>
                    <a:pt x="1094232" y="88391"/>
                  </a:lnTo>
                  <a:close/>
                </a:path>
                <a:path w="2796540" h="3083560">
                  <a:moveTo>
                    <a:pt x="2188464" y="0"/>
                  </a:moveTo>
                  <a:lnTo>
                    <a:pt x="2796540" y="0"/>
                  </a:lnTo>
                  <a:lnTo>
                    <a:pt x="2796540" y="3083052"/>
                  </a:lnTo>
                  <a:lnTo>
                    <a:pt x="2188464" y="3083052"/>
                  </a:lnTo>
                  <a:lnTo>
                    <a:pt x="2188464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76971" y="2176272"/>
              <a:ext cx="608330" cy="600710"/>
            </a:xfrm>
            <a:custGeom>
              <a:avLst/>
              <a:gdLst/>
              <a:ahLst/>
              <a:cxnLst/>
              <a:rect l="l" t="t" r="r" b="b"/>
              <a:pathLst>
                <a:path w="608329" h="600710">
                  <a:moveTo>
                    <a:pt x="0" y="600455"/>
                  </a:moveTo>
                  <a:lnTo>
                    <a:pt x="608076" y="600455"/>
                  </a:lnTo>
                  <a:lnTo>
                    <a:pt x="608076" y="0"/>
                  </a:lnTo>
                  <a:lnTo>
                    <a:pt x="0" y="0"/>
                  </a:lnTo>
                  <a:lnTo>
                    <a:pt x="0" y="600455"/>
                  </a:lnTo>
                  <a:close/>
                </a:path>
              </a:pathLst>
            </a:custGeom>
            <a:ln w="9525">
              <a:solidFill>
                <a:srgbClr val="FDEB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11579" y="4293108"/>
              <a:ext cx="608330" cy="302260"/>
            </a:xfrm>
            <a:custGeom>
              <a:avLst/>
              <a:gdLst/>
              <a:ahLst/>
              <a:cxnLst/>
              <a:rect l="l" t="t" r="r" b="b"/>
              <a:pathLst>
                <a:path w="608330" h="302260">
                  <a:moveTo>
                    <a:pt x="608076" y="0"/>
                  </a:moveTo>
                  <a:lnTo>
                    <a:pt x="0" y="0"/>
                  </a:lnTo>
                  <a:lnTo>
                    <a:pt x="0" y="301752"/>
                  </a:lnTo>
                  <a:lnTo>
                    <a:pt x="608076" y="301752"/>
                  </a:lnTo>
                  <a:lnTo>
                    <a:pt x="608076" y="0"/>
                  </a:lnTo>
                  <a:close/>
                </a:path>
              </a:pathLst>
            </a:custGeom>
            <a:solidFill>
              <a:srgbClr val="43AB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11580" y="1737359"/>
              <a:ext cx="7173595" cy="2555875"/>
            </a:xfrm>
            <a:custGeom>
              <a:avLst/>
              <a:gdLst/>
              <a:ahLst/>
              <a:cxnLst/>
              <a:rect l="l" t="t" r="r" b="b"/>
              <a:pathLst>
                <a:path w="7173595" h="2555875">
                  <a:moveTo>
                    <a:pt x="608076" y="2343912"/>
                  </a:moveTo>
                  <a:lnTo>
                    <a:pt x="0" y="2343912"/>
                  </a:lnTo>
                  <a:lnTo>
                    <a:pt x="0" y="2555748"/>
                  </a:lnTo>
                  <a:lnTo>
                    <a:pt x="608076" y="2555748"/>
                  </a:lnTo>
                  <a:lnTo>
                    <a:pt x="608076" y="2343912"/>
                  </a:lnTo>
                  <a:close/>
                </a:path>
                <a:path w="7173595" h="2555875">
                  <a:moveTo>
                    <a:pt x="7173468" y="0"/>
                  </a:moveTo>
                  <a:lnTo>
                    <a:pt x="6565392" y="0"/>
                  </a:lnTo>
                  <a:lnTo>
                    <a:pt x="6565392" y="438912"/>
                  </a:lnTo>
                  <a:lnTo>
                    <a:pt x="7173468" y="438912"/>
                  </a:lnTo>
                  <a:lnTo>
                    <a:pt x="7173468" y="0"/>
                  </a:lnTo>
                  <a:close/>
                </a:path>
              </a:pathLst>
            </a:custGeom>
            <a:solidFill>
              <a:srgbClr val="B785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69263" y="5948172"/>
              <a:ext cx="7660005" cy="0"/>
            </a:xfrm>
            <a:custGeom>
              <a:avLst/>
              <a:gdLst/>
              <a:ahLst/>
              <a:cxnLst/>
              <a:rect l="l" t="t" r="r" b="b"/>
              <a:pathLst>
                <a:path w="7660005">
                  <a:moveTo>
                    <a:pt x="0" y="0"/>
                  </a:moveTo>
                  <a:lnTo>
                    <a:pt x="76596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211580" y="4594859"/>
            <a:ext cx="608330" cy="135382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200" spc="95" dirty="0">
                <a:solidFill>
                  <a:srgbClr val="FFFFFF"/>
                </a:solidFill>
                <a:latin typeface="Arial MT"/>
                <a:cs typeface="Arial MT"/>
              </a:rPr>
              <a:t>12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05811" y="4482084"/>
            <a:ext cx="608330" cy="1466215"/>
          </a:xfrm>
          <a:prstGeom prst="rect">
            <a:avLst/>
          </a:prstGeom>
          <a:solidFill>
            <a:srgbClr val="21555B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200" spc="95" dirty="0">
                <a:solidFill>
                  <a:srgbClr val="FFFFFF"/>
                </a:solidFill>
                <a:latin typeface="Arial MT"/>
                <a:cs typeface="Arial MT"/>
              </a:rPr>
              <a:t>13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00044" y="3666744"/>
            <a:ext cx="608330" cy="2281555"/>
          </a:xfrm>
          <a:prstGeom prst="rect">
            <a:avLst/>
          </a:prstGeom>
          <a:solidFill>
            <a:srgbClr val="21555B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755"/>
              </a:spcBef>
            </a:pPr>
            <a:r>
              <a:rPr sz="1200" spc="95" dirty="0">
                <a:solidFill>
                  <a:srgbClr val="FFFFFF"/>
                </a:solidFill>
                <a:latin typeface="Arial MT"/>
                <a:cs typeface="Arial MT"/>
              </a:rPr>
              <a:t>21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01540" y="4523994"/>
            <a:ext cx="2082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FFFFFF"/>
                </a:solidFill>
                <a:latin typeface="Arial MT"/>
                <a:cs typeface="Arial MT"/>
              </a:rPr>
              <a:t>24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96026" y="4342003"/>
            <a:ext cx="2082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FFFFFF"/>
                </a:solidFill>
                <a:latin typeface="Arial MT"/>
                <a:cs typeface="Arial MT"/>
              </a:rPr>
              <a:t>27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90257" y="4295902"/>
            <a:ext cx="2082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FFFFFF"/>
                </a:solidFill>
                <a:latin typeface="Arial MT"/>
                <a:cs typeface="Arial MT"/>
              </a:rPr>
              <a:t>28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70519" y="4236846"/>
            <a:ext cx="235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95" dirty="0">
                <a:solidFill>
                  <a:srgbClr val="FFFFFF"/>
                </a:solidFill>
                <a:latin typeface="Arial MT"/>
                <a:cs typeface="Arial MT"/>
              </a:rPr>
              <a:t>29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11580" y="4293108"/>
            <a:ext cx="608330" cy="3022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434"/>
              </a:spcBef>
            </a:pPr>
            <a:r>
              <a:rPr sz="1200" spc="-5" dirty="0">
                <a:solidFill>
                  <a:srgbClr val="4B5B68"/>
                </a:solidFill>
                <a:latin typeface="Arial MT"/>
                <a:cs typeface="Arial MT"/>
              </a:rPr>
              <a:t>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05811" y="4168140"/>
            <a:ext cx="608330" cy="314325"/>
          </a:xfrm>
          <a:prstGeom prst="rect">
            <a:avLst/>
          </a:prstGeom>
          <a:solidFill>
            <a:srgbClr val="43ABB6"/>
          </a:solidFill>
          <a:ln w="9525">
            <a:solidFill>
              <a:srgbClr val="000000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480"/>
              </a:spcBef>
            </a:pPr>
            <a:r>
              <a:rPr sz="1200" spc="-5" dirty="0">
                <a:solidFill>
                  <a:srgbClr val="4B5B68"/>
                </a:solidFill>
                <a:latin typeface="Arial MT"/>
                <a:cs typeface="Arial MT"/>
              </a:rPr>
              <a:t>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00044" y="3215639"/>
            <a:ext cx="608330" cy="451484"/>
          </a:xfrm>
          <a:prstGeom prst="rect">
            <a:avLst/>
          </a:prstGeom>
          <a:solidFill>
            <a:srgbClr val="43ABB6"/>
          </a:solidFill>
          <a:ln w="952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1025"/>
              </a:spcBef>
            </a:pPr>
            <a:r>
              <a:rPr sz="1200" spc="-5" dirty="0">
                <a:solidFill>
                  <a:srgbClr val="4B5B68"/>
                </a:solidFill>
                <a:latin typeface="Arial MT"/>
                <a:cs typeface="Arial MT"/>
              </a:rPr>
              <a:t>4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94276" y="2790063"/>
            <a:ext cx="608330" cy="526415"/>
          </a:xfrm>
          <a:prstGeom prst="rect">
            <a:avLst/>
          </a:prstGeom>
          <a:solidFill>
            <a:srgbClr val="43ABB6"/>
          </a:solidFill>
          <a:ln w="952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R="3175" algn="ctr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4B5B68"/>
                </a:solidFill>
                <a:latin typeface="Arial MT"/>
                <a:cs typeface="Arial MT"/>
              </a:rPr>
              <a:t>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88508" y="2401061"/>
            <a:ext cx="608330" cy="552450"/>
          </a:xfrm>
          <a:prstGeom prst="rect">
            <a:avLst/>
          </a:prstGeom>
          <a:solidFill>
            <a:srgbClr val="43ABB6"/>
          </a:solidFill>
          <a:ln w="9525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R="2540" algn="ctr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4B5B68"/>
                </a:solidFill>
                <a:latin typeface="Arial MT"/>
                <a:cs typeface="Arial MT"/>
              </a:rPr>
              <a:t>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82740" y="2276855"/>
            <a:ext cx="608330" cy="594360"/>
          </a:xfrm>
          <a:prstGeom prst="rect">
            <a:avLst/>
          </a:prstGeom>
          <a:solidFill>
            <a:srgbClr val="43ABB6"/>
          </a:solidFill>
          <a:ln w="9525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R="2540" algn="ctr">
              <a:lnSpc>
                <a:spcPct val="100000"/>
              </a:lnSpc>
            </a:pPr>
            <a:r>
              <a:rPr sz="1200" spc="-5" dirty="0">
                <a:solidFill>
                  <a:srgbClr val="4B5B68"/>
                </a:solidFill>
                <a:latin typeface="Arial MT"/>
                <a:cs typeface="Arial MT"/>
              </a:rPr>
              <a:t>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82496" y="2181034"/>
            <a:ext cx="598805" cy="594995"/>
          </a:xfrm>
          <a:prstGeom prst="rect">
            <a:avLst/>
          </a:prstGeom>
          <a:solidFill>
            <a:srgbClr val="43ABB6"/>
          </a:solidFill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imes New Roman"/>
              <a:cs typeface="Times New Roman"/>
            </a:endParaRPr>
          </a:p>
          <a:p>
            <a:pPr marR="3810" algn="ctr">
              <a:lnSpc>
                <a:spcPct val="100000"/>
              </a:lnSpc>
            </a:pPr>
            <a:r>
              <a:rPr sz="1400" dirty="0">
                <a:solidFill>
                  <a:srgbClr val="4B5B68"/>
                </a:solidFill>
                <a:latin typeface="Arial MT"/>
                <a:cs typeface="Arial MT"/>
              </a:rPr>
              <a:t>5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11580" y="4081271"/>
            <a:ext cx="608330" cy="21209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65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05811" y="3942588"/>
            <a:ext cx="608330" cy="226060"/>
          </a:xfrm>
          <a:prstGeom prst="rect">
            <a:avLst/>
          </a:prstGeom>
          <a:solidFill>
            <a:srgbClr val="B785B7"/>
          </a:solidFill>
          <a:ln w="9525">
            <a:solidFill>
              <a:srgbClr val="000000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135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00044" y="2871216"/>
            <a:ext cx="608330" cy="344805"/>
          </a:xfrm>
          <a:prstGeom prst="rect">
            <a:avLst/>
          </a:prstGeom>
          <a:solidFill>
            <a:srgbClr val="B785B7"/>
          </a:solidFill>
          <a:ln w="9525">
            <a:solidFill>
              <a:srgbClr val="000000"/>
            </a:solidFill>
          </a:ln>
        </p:spPr>
        <p:txBody>
          <a:bodyPr vert="horz" wrap="square" lIns="0" tIns="77470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610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94276" y="2401061"/>
            <a:ext cx="608330" cy="389255"/>
          </a:xfrm>
          <a:prstGeom prst="rect">
            <a:avLst/>
          </a:prstGeom>
          <a:solidFill>
            <a:srgbClr val="B785B7"/>
          </a:solidFill>
          <a:ln w="9525">
            <a:solidFill>
              <a:srgbClr val="00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925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88508" y="1950720"/>
            <a:ext cx="608330" cy="450850"/>
          </a:xfrm>
          <a:prstGeom prst="rect">
            <a:avLst/>
          </a:prstGeom>
          <a:solidFill>
            <a:srgbClr val="B785B7"/>
          </a:solidFill>
          <a:ln w="9525">
            <a:solidFill>
              <a:srgbClr val="000000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915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82740" y="1850135"/>
            <a:ext cx="608330" cy="426720"/>
          </a:xfrm>
          <a:prstGeom prst="rect">
            <a:avLst/>
          </a:prstGeom>
          <a:solidFill>
            <a:srgbClr val="B785B7"/>
          </a:solidFill>
          <a:ln w="9525">
            <a:solidFill>
              <a:srgbClr val="000000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915"/>
              </a:spcBef>
            </a:pP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777733" y="1737360"/>
            <a:ext cx="608330" cy="439420"/>
          </a:xfrm>
          <a:prstGeom prst="rect">
            <a:avLst/>
          </a:prstGeom>
          <a:ln w="9525">
            <a:solidFill>
              <a:srgbClr val="FDEB00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835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875" y="5846642"/>
            <a:ext cx="7651115" cy="89090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380490">
              <a:lnSpc>
                <a:spcPct val="100000"/>
              </a:lnSpc>
              <a:spcBef>
                <a:spcPts val="810"/>
              </a:spcBef>
              <a:tabLst>
                <a:tab pos="2389505" algn="l"/>
                <a:tab pos="3482340" algn="l"/>
                <a:tab pos="4562475" algn="l"/>
                <a:tab pos="5690870" algn="l"/>
                <a:tab pos="6759575" algn="l"/>
              </a:tabLst>
            </a:pPr>
            <a:r>
              <a:rPr sz="1200" spc="70" dirty="0">
                <a:solidFill>
                  <a:srgbClr val="4B5B68"/>
                </a:solidFill>
                <a:latin typeface="Arial MT"/>
                <a:cs typeface="Arial MT"/>
              </a:rPr>
              <a:t>2018	2019	2020	2021	2022	</a:t>
            </a:r>
            <a:r>
              <a:rPr sz="1200" spc="95" dirty="0">
                <a:solidFill>
                  <a:srgbClr val="4B5B68"/>
                </a:solidFill>
                <a:latin typeface="Arial MT"/>
                <a:cs typeface="Arial MT"/>
              </a:rPr>
              <a:t>2023</a:t>
            </a:r>
            <a:endParaRPr sz="1200">
              <a:latin typeface="Arial MT"/>
              <a:cs typeface="Arial MT"/>
            </a:endParaRPr>
          </a:p>
          <a:p>
            <a:pPr marL="1723389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Arial MT"/>
                <a:cs typeface="Arial MT"/>
              </a:rPr>
              <a:t>In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vitro </a:t>
            </a:r>
            <a:r>
              <a:rPr sz="1400" dirty="0">
                <a:latin typeface="Arial MT"/>
                <a:cs typeface="Arial MT"/>
              </a:rPr>
              <a:t>diagnostics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(IVD)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market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size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&amp;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growth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(2018–2024,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USD,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billions)</a:t>
            </a:r>
            <a:r>
              <a:rPr sz="1350" baseline="24691" dirty="0">
                <a:latin typeface="Arial MT"/>
                <a:cs typeface="Arial MT"/>
              </a:rPr>
              <a:t>1</a:t>
            </a:r>
            <a:endParaRPr sz="1350" baseline="24691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  <a:spcBef>
                <a:spcPts val="1060"/>
              </a:spcBef>
            </a:pPr>
            <a:r>
              <a:rPr sz="900" dirty="0">
                <a:latin typeface="Arial MT"/>
                <a:cs typeface="Arial MT"/>
              </a:rPr>
              <a:t>Sources:</a:t>
            </a:r>
            <a:r>
              <a:rPr sz="900" spc="-25" dirty="0">
                <a:latin typeface="Arial MT"/>
                <a:cs typeface="Arial MT"/>
              </a:rPr>
              <a:t> </a:t>
            </a:r>
            <a:r>
              <a:rPr sz="900" spc="-7" baseline="27777" dirty="0">
                <a:latin typeface="Arial MT"/>
                <a:cs typeface="Arial MT"/>
              </a:rPr>
              <a:t>1</a:t>
            </a:r>
            <a:r>
              <a:rPr sz="900" u="sng" spc="-5" dirty="0">
                <a:solidFill>
                  <a:srgbClr val="8A518A"/>
                </a:solidFill>
                <a:uFill>
                  <a:solidFill>
                    <a:srgbClr val="8A518A"/>
                  </a:solidFill>
                </a:uFill>
                <a:latin typeface="Arial MT"/>
                <a:cs typeface="Arial MT"/>
                <a:hlinkClick r:id="rId5"/>
              </a:rPr>
              <a:t>PwC</a:t>
            </a:r>
            <a:r>
              <a:rPr sz="900" u="sng" dirty="0">
                <a:solidFill>
                  <a:srgbClr val="8A518A"/>
                </a:solidFill>
                <a:uFill>
                  <a:solidFill>
                    <a:srgbClr val="8A518A"/>
                  </a:solidFill>
                </a:uFill>
                <a:latin typeface="Arial MT"/>
                <a:cs typeface="Arial MT"/>
                <a:hlinkClick r:id="rId5"/>
              </a:rPr>
              <a:t> Analysis</a:t>
            </a:r>
            <a:r>
              <a:rPr sz="900" dirty="0">
                <a:latin typeface="Arial MT"/>
                <a:cs typeface="Arial MT"/>
              </a:rPr>
              <a:t>;</a:t>
            </a:r>
            <a:r>
              <a:rPr sz="900" spc="-30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Grand</a:t>
            </a:r>
            <a:r>
              <a:rPr sz="900" spc="-15" dirty="0">
                <a:latin typeface="Arial MT"/>
                <a:cs typeface="Arial MT"/>
              </a:rPr>
              <a:t> </a:t>
            </a:r>
            <a:r>
              <a:rPr sz="900" spc="-5" dirty="0">
                <a:latin typeface="Arial MT"/>
                <a:cs typeface="Arial MT"/>
              </a:rPr>
              <a:t>View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Research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587625" y="605790"/>
            <a:ext cx="5481320" cy="2237105"/>
            <a:chOff x="2587625" y="605790"/>
            <a:chExt cx="5481320" cy="2237105"/>
          </a:xfrm>
        </p:grpSpPr>
        <p:sp>
          <p:nvSpPr>
            <p:cNvPr id="42" name="object 42"/>
            <p:cNvSpPr/>
            <p:nvPr/>
          </p:nvSpPr>
          <p:spPr>
            <a:xfrm>
              <a:off x="2587625" y="605789"/>
              <a:ext cx="5481320" cy="2237105"/>
            </a:xfrm>
            <a:custGeom>
              <a:avLst/>
              <a:gdLst/>
              <a:ahLst/>
              <a:cxnLst/>
              <a:rect l="l" t="t" r="r" b="b"/>
              <a:pathLst>
                <a:path w="5481320" h="2237105">
                  <a:moveTo>
                    <a:pt x="1104265" y="1159764"/>
                  </a:moveTo>
                  <a:lnTo>
                    <a:pt x="1012952" y="1188847"/>
                  </a:lnTo>
                  <a:lnTo>
                    <a:pt x="1032929" y="1209382"/>
                  </a:lnTo>
                  <a:lnTo>
                    <a:pt x="0" y="2216150"/>
                  </a:lnTo>
                  <a:lnTo>
                    <a:pt x="20066" y="2236724"/>
                  </a:lnTo>
                  <a:lnTo>
                    <a:pt x="1052842" y="1229855"/>
                  </a:lnTo>
                  <a:lnTo>
                    <a:pt x="1072769" y="1250315"/>
                  </a:lnTo>
                  <a:lnTo>
                    <a:pt x="1090472" y="1199388"/>
                  </a:lnTo>
                  <a:lnTo>
                    <a:pt x="1104265" y="1159764"/>
                  </a:lnTo>
                  <a:close/>
                </a:path>
                <a:path w="5481320" h="2237105">
                  <a:moveTo>
                    <a:pt x="5481193" y="19812"/>
                  </a:moveTo>
                  <a:lnTo>
                    <a:pt x="5387467" y="0"/>
                  </a:lnTo>
                  <a:lnTo>
                    <a:pt x="5394642" y="27597"/>
                  </a:lnTo>
                  <a:lnTo>
                    <a:pt x="1100709" y="1145921"/>
                  </a:lnTo>
                  <a:lnTo>
                    <a:pt x="1104265" y="1159764"/>
                  </a:lnTo>
                  <a:lnTo>
                    <a:pt x="1107821" y="1173607"/>
                  </a:lnTo>
                  <a:lnTo>
                    <a:pt x="5401856" y="55295"/>
                  </a:lnTo>
                  <a:lnTo>
                    <a:pt x="5409057" y="82931"/>
                  </a:lnTo>
                  <a:lnTo>
                    <a:pt x="5476392" y="24003"/>
                  </a:lnTo>
                  <a:lnTo>
                    <a:pt x="5481193" y="19812"/>
                  </a:lnTo>
                  <a:close/>
                </a:path>
              </a:pathLst>
            </a:custGeom>
            <a:solidFill>
              <a:srgbClr val="D254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12720" y="2122931"/>
              <a:ext cx="862965" cy="352425"/>
            </a:xfrm>
            <a:custGeom>
              <a:avLst/>
              <a:gdLst/>
              <a:ahLst/>
              <a:cxnLst/>
              <a:rect l="l" t="t" r="r" b="b"/>
              <a:pathLst>
                <a:path w="862964" h="352425">
                  <a:moveTo>
                    <a:pt x="431292" y="0"/>
                  </a:moveTo>
                  <a:lnTo>
                    <a:pt x="367546" y="1909"/>
                  </a:lnTo>
                  <a:lnTo>
                    <a:pt x="306708" y="7457"/>
                  </a:lnTo>
                  <a:lnTo>
                    <a:pt x="249445" y="16369"/>
                  </a:lnTo>
                  <a:lnTo>
                    <a:pt x="196424" y="28373"/>
                  </a:lnTo>
                  <a:lnTo>
                    <a:pt x="148310" y="43195"/>
                  </a:lnTo>
                  <a:lnTo>
                    <a:pt x="105769" y="60562"/>
                  </a:lnTo>
                  <a:lnTo>
                    <a:pt x="69469" y="80202"/>
                  </a:lnTo>
                  <a:lnTo>
                    <a:pt x="18255" y="125206"/>
                  </a:lnTo>
                  <a:lnTo>
                    <a:pt x="0" y="176021"/>
                  </a:lnTo>
                  <a:lnTo>
                    <a:pt x="4675" y="202019"/>
                  </a:lnTo>
                  <a:lnTo>
                    <a:pt x="40076" y="250202"/>
                  </a:lnTo>
                  <a:lnTo>
                    <a:pt x="105769" y="291481"/>
                  </a:lnTo>
                  <a:lnTo>
                    <a:pt x="148310" y="308848"/>
                  </a:lnTo>
                  <a:lnTo>
                    <a:pt x="196424" y="323670"/>
                  </a:lnTo>
                  <a:lnTo>
                    <a:pt x="249445" y="335674"/>
                  </a:lnTo>
                  <a:lnTo>
                    <a:pt x="306708" y="344586"/>
                  </a:lnTo>
                  <a:lnTo>
                    <a:pt x="367546" y="350134"/>
                  </a:lnTo>
                  <a:lnTo>
                    <a:pt x="431292" y="352043"/>
                  </a:lnTo>
                  <a:lnTo>
                    <a:pt x="495037" y="350134"/>
                  </a:lnTo>
                  <a:lnTo>
                    <a:pt x="555875" y="344586"/>
                  </a:lnTo>
                  <a:lnTo>
                    <a:pt x="613138" y="335674"/>
                  </a:lnTo>
                  <a:lnTo>
                    <a:pt x="666159" y="323670"/>
                  </a:lnTo>
                  <a:lnTo>
                    <a:pt x="714273" y="308848"/>
                  </a:lnTo>
                  <a:lnTo>
                    <a:pt x="756814" y="291481"/>
                  </a:lnTo>
                  <a:lnTo>
                    <a:pt x="793114" y="271841"/>
                  </a:lnTo>
                  <a:lnTo>
                    <a:pt x="844328" y="226837"/>
                  </a:lnTo>
                  <a:lnTo>
                    <a:pt x="862583" y="176021"/>
                  </a:lnTo>
                  <a:lnTo>
                    <a:pt x="857908" y="150024"/>
                  </a:lnTo>
                  <a:lnTo>
                    <a:pt x="822507" y="101841"/>
                  </a:lnTo>
                  <a:lnTo>
                    <a:pt x="756814" y="60562"/>
                  </a:lnTo>
                  <a:lnTo>
                    <a:pt x="714273" y="43195"/>
                  </a:lnTo>
                  <a:lnTo>
                    <a:pt x="666159" y="28373"/>
                  </a:lnTo>
                  <a:lnTo>
                    <a:pt x="613138" y="16369"/>
                  </a:lnTo>
                  <a:lnTo>
                    <a:pt x="555875" y="7457"/>
                  </a:lnTo>
                  <a:lnTo>
                    <a:pt x="495037" y="1909"/>
                  </a:lnTo>
                  <a:lnTo>
                    <a:pt x="4312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712720" y="2122931"/>
              <a:ext cx="862965" cy="352425"/>
            </a:xfrm>
            <a:custGeom>
              <a:avLst/>
              <a:gdLst/>
              <a:ahLst/>
              <a:cxnLst/>
              <a:rect l="l" t="t" r="r" b="b"/>
              <a:pathLst>
                <a:path w="862964" h="352425">
                  <a:moveTo>
                    <a:pt x="0" y="176021"/>
                  </a:moveTo>
                  <a:lnTo>
                    <a:pt x="18255" y="125206"/>
                  </a:lnTo>
                  <a:lnTo>
                    <a:pt x="69469" y="80202"/>
                  </a:lnTo>
                  <a:lnTo>
                    <a:pt x="105769" y="60562"/>
                  </a:lnTo>
                  <a:lnTo>
                    <a:pt x="148310" y="43195"/>
                  </a:lnTo>
                  <a:lnTo>
                    <a:pt x="196424" y="28373"/>
                  </a:lnTo>
                  <a:lnTo>
                    <a:pt x="249445" y="16369"/>
                  </a:lnTo>
                  <a:lnTo>
                    <a:pt x="306708" y="7457"/>
                  </a:lnTo>
                  <a:lnTo>
                    <a:pt x="367546" y="1909"/>
                  </a:lnTo>
                  <a:lnTo>
                    <a:pt x="431292" y="0"/>
                  </a:lnTo>
                  <a:lnTo>
                    <a:pt x="495037" y="1909"/>
                  </a:lnTo>
                  <a:lnTo>
                    <a:pt x="555875" y="7457"/>
                  </a:lnTo>
                  <a:lnTo>
                    <a:pt x="613138" y="16369"/>
                  </a:lnTo>
                  <a:lnTo>
                    <a:pt x="666159" y="28373"/>
                  </a:lnTo>
                  <a:lnTo>
                    <a:pt x="714273" y="43195"/>
                  </a:lnTo>
                  <a:lnTo>
                    <a:pt x="756814" y="60562"/>
                  </a:lnTo>
                  <a:lnTo>
                    <a:pt x="793114" y="80202"/>
                  </a:lnTo>
                  <a:lnTo>
                    <a:pt x="844328" y="125206"/>
                  </a:lnTo>
                  <a:lnTo>
                    <a:pt x="862583" y="176021"/>
                  </a:lnTo>
                  <a:lnTo>
                    <a:pt x="857908" y="202019"/>
                  </a:lnTo>
                  <a:lnTo>
                    <a:pt x="822507" y="250202"/>
                  </a:lnTo>
                  <a:lnTo>
                    <a:pt x="756814" y="291481"/>
                  </a:lnTo>
                  <a:lnTo>
                    <a:pt x="714273" y="308848"/>
                  </a:lnTo>
                  <a:lnTo>
                    <a:pt x="666159" y="323670"/>
                  </a:lnTo>
                  <a:lnTo>
                    <a:pt x="613138" y="335674"/>
                  </a:lnTo>
                  <a:lnTo>
                    <a:pt x="555875" y="344586"/>
                  </a:lnTo>
                  <a:lnTo>
                    <a:pt x="495037" y="350134"/>
                  </a:lnTo>
                  <a:lnTo>
                    <a:pt x="431292" y="352043"/>
                  </a:lnTo>
                  <a:lnTo>
                    <a:pt x="367546" y="350134"/>
                  </a:lnTo>
                  <a:lnTo>
                    <a:pt x="306708" y="344586"/>
                  </a:lnTo>
                  <a:lnTo>
                    <a:pt x="249445" y="335674"/>
                  </a:lnTo>
                  <a:lnTo>
                    <a:pt x="196424" y="323670"/>
                  </a:lnTo>
                  <a:lnTo>
                    <a:pt x="148310" y="308848"/>
                  </a:lnTo>
                  <a:lnTo>
                    <a:pt x="105769" y="291481"/>
                  </a:lnTo>
                  <a:lnTo>
                    <a:pt x="69469" y="271841"/>
                  </a:lnTo>
                  <a:lnTo>
                    <a:pt x="18255" y="226837"/>
                  </a:lnTo>
                  <a:lnTo>
                    <a:pt x="0" y="176021"/>
                  </a:lnTo>
                  <a:close/>
                </a:path>
              </a:pathLst>
            </a:custGeom>
            <a:ln w="9525">
              <a:solidFill>
                <a:srgbClr val="D254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19278" y="5206110"/>
            <a:ext cx="957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5" dirty="0">
                <a:solidFill>
                  <a:srgbClr val="21555B"/>
                </a:solidFill>
                <a:latin typeface="Arial MT"/>
                <a:cs typeface="Arial MT"/>
              </a:rPr>
              <a:t>Asia-Pacific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0990" y="3876802"/>
            <a:ext cx="9442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5" dirty="0">
                <a:solidFill>
                  <a:srgbClr val="623A62"/>
                </a:solidFill>
                <a:latin typeface="Arial MT"/>
                <a:cs typeface="Arial MT"/>
              </a:rPr>
              <a:t>Middle</a:t>
            </a:r>
            <a:r>
              <a:rPr sz="1200" spc="120" dirty="0">
                <a:solidFill>
                  <a:srgbClr val="623A62"/>
                </a:solidFill>
                <a:latin typeface="Arial MT"/>
                <a:cs typeface="Arial MT"/>
              </a:rPr>
              <a:t> </a:t>
            </a:r>
            <a:r>
              <a:rPr sz="1200" spc="70" dirty="0">
                <a:solidFill>
                  <a:srgbClr val="623A62"/>
                </a:solidFill>
                <a:latin typeface="Arial MT"/>
                <a:cs typeface="Arial MT"/>
              </a:rPr>
              <a:t>East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3500" y="4059682"/>
            <a:ext cx="10960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623A62"/>
                </a:solidFill>
                <a:latin typeface="Arial MT"/>
                <a:cs typeface="Arial MT"/>
              </a:rPr>
              <a:t>&amp;</a:t>
            </a:r>
            <a:r>
              <a:rPr sz="1200" spc="90" dirty="0">
                <a:solidFill>
                  <a:srgbClr val="623A62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623A62"/>
                </a:solidFill>
                <a:latin typeface="Arial MT"/>
                <a:cs typeface="Arial MT"/>
              </a:rPr>
              <a:t>Africa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200" spc="70" dirty="0">
                <a:solidFill>
                  <a:srgbClr val="318087"/>
                </a:solidFill>
                <a:latin typeface="Arial MT"/>
                <a:cs typeface="Arial MT"/>
              </a:rPr>
              <a:t>Latin</a:t>
            </a:r>
            <a:r>
              <a:rPr sz="1200" spc="90" dirty="0">
                <a:solidFill>
                  <a:srgbClr val="318087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318087"/>
                </a:solidFill>
                <a:latin typeface="Arial MT"/>
                <a:cs typeface="Arial MT"/>
              </a:rPr>
              <a:t>America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846958" y="2160269"/>
            <a:ext cx="586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90" dirty="0">
                <a:solidFill>
                  <a:srgbClr val="D2543E"/>
                </a:solidFill>
                <a:latin typeface="Arial"/>
                <a:cs typeface="Arial"/>
              </a:rPr>
              <a:t>+53</a:t>
            </a:r>
            <a:r>
              <a:rPr sz="1600" b="1" spc="-5" dirty="0">
                <a:solidFill>
                  <a:srgbClr val="D2543E"/>
                </a:solidFill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538025" y="1014793"/>
            <a:ext cx="685165" cy="361950"/>
            <a:chOff x="5538025" y="1014793"/>
            <a:chExt cx="685165" cy="361950"/>
          </a:xfrm>
        </p:grpSpPr>
        <p:sp>
          <p:nvSpPr>
            <p:cNvPr id="50" name="object 50"/>
            <p:cNvSpPr/>
            <p:nvPr/>
          </p:nvSpPr>
          <p:spPr>
            <a:xfrm>
              <a:off x="5542788" y="1019555"/>
              <a:ext cx="675640" cy="352425"/>
            </a:xfrm>
            <a:custGeom>
              <a:avLst/>
              <a:gdLst/>
              <a:ahLst/>
              <a:cxnLst/>
              <a:rect l="l" t="t" r="r" b="b"/>
              <a:pathLst>
                <a:path w="675639" h="352425">
                  <a:moveTo>
                    <a:pt x="337565" y="0"/>
                  </a:moveTo>
                  <a:lnTo>
                    <a:pt x="276887" y="2837"/>
                  </a:lnTo>
                  <a:lnTo>
                    <a:pt x="219776" y="11019"/>
                  </a:lnTo>
                  <a:lnTo>
                    <a:pt x="167188" y="24045"/>
                  </a:lnTo>
                  <a:lnTo>
                    <a:pt x="120075" y="41417"/>
                  </a:lnTo>
                  <a:lnTo>
                    <a:pt x="79390" y="62637"/>
                  </a:lnTo>
                  <a:lnTo>
                    <a:pt x="46086" y="87206"/>
                  </a:lnTo>
                  <a:lnTo>
                    <a:pt x="5438" y="144397"/>
                  </a:lnTo>
                  <a:lnTo>
                    <a:pt x="0" y="176022"/>
                  </a:lnTo>
                  <a:lnTo>
                    <a:pt x="5438" y="207646"/>
                  </a:lnTo>
                  <a:lnTo>
                    <a:pt x="46086" y="264837"/>
                  </a:lnTo>
                  <a:lnTo>
                    <a:pt x="79390" y="289406"/>
                  </a:lnTo>
                  <a:lnTo>
                    <a:pt x="120075" y="310626"/>
                  </a:lnTo>
                  <a:lnTo>
                    <a:pt x="167188" y="327998"/>
                  </a:lnTo>
                  <a:lnTo>
                    <a:pt x="219776" y="341024"/>
                  </a:lnTo>
                  <a:lnTo>
                    <a:pt x="276887" y="349206"/>
                  </a:lnTo>
                  <a:lnTo>
                    <a:pt x="337565" y="352044"/>
                  </a:lnTo>
                  <a:lnTo>
                    <a:pt x="398244" y="349206"/>
                  </a:lnTo>
                  <a:lnTo>
                    <a:pt x="455355" y="341024"/>
                  </a:lnTo>
                  <a:lnTo>
                    <a:pt x="507943" y="327998"/>
                  </a:lnTo>
                  <a:lnTo>
                    <a:pt x="555056" y="310626"/>
                  </a:lnTo>
                  <a:lnTo>
                    <a:pt x="595741" y="289406"/>
                  </a:lnTo>
                  <a:lnTo>
                    <a:pt x="629045" y="264837"/>
                  </a:lnTo>
                  <a:lnTo>
                    <a:pt x="669693" y="207646"/>
                  </a:lnTo>
                  <a:lnTo>
                    <a:pt x="675132" y="176022"/>
                  </a:lnTo>
                  <a:lnTo>
                    <a:pt x="669693" y="144397"/>
                  </a:lnTo>
                  <a:lnTo>
                    <a:pt x="629045" y="87206"/>
                  </a:lnTo>
                  <a:lnTo>
                    <a:pt x="595741" y="62637"/>
                  </a:lnTo>
                  <a:lnTo>
                    <a:pt x="555056" y="41417"/>
                  </a:lnTo>
                  <a:lnTo>
                    <a:pt x="507943" y="24045"/>
                  </a:lnTo>
                  <a:lnTo>
                    <a:pt x="455355" y="11019"/>
                  </a:lnTo>
                  <a:lnTo>
                    <a:pt x="398244" y="2837"/>
                  </a:lnTo>
                  <a:lnTo>
                    <a:pt x="337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542788" y="1019555"/>
              <a:ext cx="675640" cy="352425"/>
            </a:xfrm>
            <a:custGeom>
              <a:avLst/>
              <a:gdLst/>
              <a:ahLst/>
              <a:cxnLst/>
              <a:rect l="l" t="t" r="r" b="b"/>
              <a:pathLst>
                <a:path w="675639" h="352425">
                  <a:moveTo>
                    <a:pt x="0" y="176022"/>
                  </a:moveTo>
                  <a:lnTo>
                    <a:pt x="21118" y="114626"/>
                  </a:lnTo>
                  <a:lnTo>
                    <a:pt x="79390" y="62637"/>
                  </a:lnTo>
                  <a:lnTo>
                    <a:pt x="120075" y="41417"/>
                  </a:lnTo>
                  <a:lnTo>
                    <a:pt x="167188" y="24045"/>
                  </a:lnTo>
                  <a:lnTo>
                    <a:pt x="219776" y="11019"/>
                  </a:lnTo>
                  <a:lnTo>
                    <a:pt x="276887" y="2837"/>
                  </a:lnTo>
                  <a:lnTo>
                    <a:pt x="337565" y="0"/>
                  </a:lnTo>
                  <a:lnTo>
                    <a:pt x="398244" y="2837"/>
                  </a:lnTo>
                  <a:lnTo>
                    <a:pt x="455355" y="11019"/>
                  </a:lnTo>
                  <a:lnTo>
                    <a:pt x="507943" y="24045"/>
                  </a:lnTo>
                  <a:lnTo>
                    <a:pt x="555056" y="41417"/>
                  </a:lnTo>
                  <a:lnTo>
                    <a:pt x="595741" y="62637"/>
                  </a:lnTo>
                  <a:lnTo>
                    <a:pt x="629045" y="87206"/>
                  </a:lnTo>
                  <a:lnTo>
                    <a:pt x="669693" y="144397"/>
                  </a:lnTo>
                  <a:lnTo>
                    <a:pt x="675132" y="176022"/>
                  </a:lnTo>
                  <a:lnTo>
                    <a:pt x="669693" y="207646"/>
                  </a:lnTo>
                  <a:lnTo>
                    <a:pt x="629045" y="264837"/>
                  </a:lnTo>
                  <a:lnTo>
                    <a:pt x="595741" y="289406"/>
                  </a:lnTo>
                  <a:lnTo>
                    <a:pt x="555056" y="310626"/>
                  </a:lnTo>
                  <a:lnTo>
                    <a:pt x="507943" y="327998"/>
                  </a:lnTo>
                  <a:lnTo>
                    <a:pt x="455355" y="341024"/>
                  </a:lnTo>
                  <a:lnTo>
                    <a:pt x="398244" y="349206"/>
                  </a:lnTo>
                  <a:lnTo>
                    <a:pt x="337565" y="352044"/>
                  </a:lnTo>
                  <a:lnTo>
                    <a:pt x="276887" y="349206"/>
                  </a:lnTo>
                  <a:lnTo>
                    <a:pt x="219776" y="341024"/>
                  </a:lnTo>
                  <a:lnTo>
                    <a:pt x="167188" y="327998"/>
                  </a:lnTo>
                  <a:lnTo>
                    <a:pt x="120075" y="310626"/>
                  </a:lnTo>
                  <a:lnTo>
                    <a:pt x="79390" y="289406"/>
                  </a:lnTo>
                  <a:lnTo>
                    <a:pt x="46086" y="264837"/>
                  </a:lnTo>
                  <a:lnTo>
                    <a:pt x="5438" y="207646"/>
                  </a:lnTo>
                  <a:lnTo>
                    <a:pt x="0" y="176022"/>
                  </a:lnTo>
                  <a:close/>
                </a:path>
              </a:pathLst>
            </a:custGeom>
            <a:ln w="9525">
              <a:solidFill>
                <a:srgbClr val="D254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673344" y="1070228"/>
            <a:ext cx="2723515" cy="459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60" dirty="0">
                <a:solidFill>
                  <a:srgbClr val="D2543E"/>
                </a:solidFill>
                <a:latin typeface="Arial"/>
                <a:cs typeface="Arial"/>
              </a:rPr>
              <a:t>+8%</a:t>
            </a:r>
            <a:endParaRPr sz="1400">
              <a:latin typeface="Arial"/>
              <a:cs typeface="Arial"/>
            </a:endParaRPr>
          </a:p>
          <a:p>
            <a:pPr marL="2147570">
              <a:lnSpc>
                <a:spcPct val="100000"/>
              </a:lnSpc>
              <a:spcBef>
                <a:spcPts val="55"/>
              </a:spcBef>
            </a:pPr>
            <a:r>
              <a:rPr sz="1400" b="1" spc="90" dirty="0">
                <a:solidFill>
                  <a:srgbClr val="A73925"/>
                </a:solidFill>
                <a:latin typeface="Arial"/>
                <a:cs typeface="Arial"/>
              </a:rPr>
              <a:t>$38</a:t>
            </a:r>
            <a:r>
              <a:rPr sz="1400" b="1" spc="85" dirty="0">
                <a:solidFill>
                  <a:srgbClr val="A73925"/>
                </a:solidFill>
                <a:latin typeface="Arial"/>
                <a:cs typeface="Arial"/>
              </a:rPr>
              <a:t>b</a:t>
            </a:r>
            <a:r>
              <a:rPr sz="1400" b="1" dirty="0">
                <a:solidFill>
                  <a:srgbClr val="A73925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657833" y="1385301"/>
            <a:ext cx="3402965" cy="1438275"/>
            <a:chOff x="8657833" y="1385301"/>
            <a:chExt cx="3402965" cy="1438275"/>
          </a:xfrm>
        </p:grpSpPr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57833" y="1385301"/>
              <a:ext cx="3402350" cy="143792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714231" y="1441704"/>
              <a:ext cx="3291840" cy="1327785"/>
            </a:xfrm>
            <a:custGeom>
              <a:avLst/>
              <a:gdLst/>
              <a:ahLst/>
              <a:cxnLst/>
              <a:rect l="l" t="t" r="r" b="b"/>
              <a:pathLst>
                <a:path w="3291840" h="1327785">
                  <a:moveTo>
                    <a:pt x="3070606" y="0"/>
                  </a:moveTo>
                  <a:lnTo>
                    <a:pt x="221234" y="0"/>
                  </a:lnTo>
                  <a:lnTo>
                    <a:pt x="176650" y="4495"/>
                  </a:lnTo>
                  <a:lnTo>
                    <a:pt x="135124" y="17387"/>
                  </a:lnTo>
                  <a:lnTo>
                    <a:pt x="97544" y="37785"/>
                  </a:lnTo>
                  <a:lnTo>
                    <a:pt x="64801" y="64801"/>
                  </a:lnTo>
                  <a:lnTo>
                    <a:pt x="37785" y="97544"/>
                  </a:lnTo>
                  <a:lnTo>
                    <a:pt x="17387" y="135124"/>
                  </a:lnTo>
                  <a:lnTo>
                    <a:pt x="4495" y="176650"/>
                  </a:lnTo>
                  <a:lnTo>
                    <a:pt x="0" y="221234"/>
                  </a:lnTo>
                  <a:lnTo>
                    <a:pt x="0" y="1106170"/>
                  </a:lnTo>
                  <a:lnTo>
                    <a:pt x="4495" y="1150753"/>
                  </a:lnTo>
                  <a:lnTo>
                    <a:pt x="17387" y="1192279"/>
                  </a:lnTo>
                  <a:lnTo>
                    <a:pt x="37785" y="1229859"/>
                  </a:lnTo>
                  <a:lnTo>
                    <a:pt x="64801" y="1262602"/>
                  </a:lnTo>
                  <a:lnTo>
                    <a:pt x="97544" y="1289618"/>
                  </a:lnTo>
                  <a:lnTo>
                    <a:pt x="135124" y="1310016"/>
                  </a:lnTo>
                  <a:lnTo>
                    <a:pt x="176650" y="1322908"/>
                  </a:lnTo>
                  <a:lnTo>
                    <a:pt x="221234" y="1327404"/>
                  </a:lnTo>
                  <a:lnTo>
                    <a:pt x="3070606" y="1327404"/>
                  </a:lnTo>
                  <a:lnTo>
                    <a:pt x="3115189" y="1322908"/>
                  </a:lnTo>
                  <a:lnTo>
                    <a:pt x="3156715" y="1310016"/>
                  </a:lnTo>
                  <a:lnTo>
                    <a:pt x="3194295" y="1289618"/>
                  </a:lnTo>
                  <a:lnTo>
                    <a:pt x="3227038" y="1262602"/>
                  </a:lnTo>
                  <a:lnTo>
                    <a:pt x="3254054" y="1229859"/>
                  </a:lnTo>
                  <a:lnTo>
                    <a:pt x="3274452" y="1192279"/>
                  </a:lnTo>
                  <a:lnTo>
                    <a:pt x="3287344" y="1150753"/>
                  </a:lnTo>
                  <a:lnTo>
                    <a:pt x="3291840" y="1106170"/>
                  </a:lnTo>
                  <a:lnTo>
                    <a:pt x="3291840" y="221234"/>
                  </a:lnTo>
                  <a:lnTo>
                    <a:pt x="3287344" y="176650"/>
                  </a:lnTo>
                  <a:lnTo>
                    <a:pt x="3274452" y="135124"/>
                  </a:lnTo>
                  <a:lnTo>
                    <a:pt x="3254054" y="97544"/>
                  </a:lnTo>
                  <a:lnTo>
                    <a:pt x="3227038" y="64801"/>
                  </a:lnTo>
                  <a:lnTo>
                    <a:pt x="3194295" y="37785"/>
                  </a:lnTo>
                  <a:lnTo>
                    <a:pt x="3156715" y="17387"/>
                  </a:lnTo>
                  <a:lnTo>
                    <a:pt x="3115189" y="4495"/>
                  </a:lnTo>
                  <a:lnTo>
                    <a:pt x="3070606" y="0"/>
                  </a:lnTo>
                  <a:close/>
                </a:path>
              </a:pathLst>
            </a:custGeom>
            <a:solidFill>
              <a:srgbClr val="4A8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9002014" y="1533271"/>
            <a:ext cx="27800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spurred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est. </a:t>
            </a:r>
            <a:r>
              <a:rPr sz="1800" b="1" spc="-48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53% increase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in IVD of 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sales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2019–20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 continues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grow</a:t>
            </a:r>
            <a:endParaRPr sz="18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714231" y="2897123"/>
            <a:ext cx="3322320" cy="3238500"/>
          </a:xfrm>
          <a:custGeom>
            <a:avLst/>
            <a:gdLst/>
            <a:ahLst/>
            <a:cxnLst/>
            <a:rect l="l" t="t" r="r" b="b"/>
            <a:pathLst>
              <a:path w="3322320" h="3238500">
                <a:moveTo>
                  <a:pt x="2782570" y="0"/>
                </a:moveTo>
                <a:lnTo>
                  <a:pt x="539750" y="0"/>
                </a:lnTo>
                <a:lnTo>
                  <a:pt x="490625" y="2206"/>
                </a:lnTo>
                <a:lnTo>
                  <a:pt x="442736" y="8696"/>
                </a:lnTo>
                <a:lnTo>
                  <a:pt x="396272" y="19282"/>
                </a:lnTo>
                <a:lnTo>
                  <a:pt x="351424" y="33771"/>
                </a:lnTo>
                <a:lnTo>
                  <a:pt x="308383" y="51973"/>
                </a:lnTo>
                <a:lnTo>
                  <a:pt x="267339" y="73697"/>
                </a:lnTo>
                <a:lnTo>
                  <a:pt x="228483" y="98753"/>
                </a:lnTo>
                <a:lnTo>
                  <a:pt x="192006" y="126951"/>
                </a:lnTo>
                <a:lnTo>
                  <a:pt x="158099" y="158099"/>
                </a:lnTo>
                <a:lnTo>
                  <a:pt x="126951" y="192006"/>
                </a:lnTo>
                <a:lnTo>
                  <a:pt x="98753" y="228483"/>
                </a:lnTo>
                <a:lnTo>
                  <a:pt x="73697" y="267339"/>
                </a:lnTo>
                <a:lnTo>
                  <a:pt x="51973" y="308383"/>
                </a:lnTo>
                <a:lnTo>
                  <a:pt x="33771" y="351424"/>
                </a:lnTo>
                <a:lnTo>
                  <a:pt x="19282" y="396272"/>
                </a:lnTo>
                <a:lnTo>
                  <a:pt x="8696" y="442736"/>
                </a:lnTo>
                <a:lnTo>
                  <a:pt x="2206" y="490625"/>
                </a:lnTo>
                <a:lnTo>
                  <a:pt x="0" y="539750"/>
                </a:lnTo>
                <a:lnTo>
                  <a:pt x="0" y="2698737"/>
                </a:lnTo>
                <a:lnTo>
                  <a:pt x="2206" y="2747867"/>
                </a:lnTo>
                <a:lnTo>
                  <a:pt x="8696" y="2795761"/>
                </a:lnTo>
                <a:lnTo>
                  <a:pt x="19282" y="2842229"/>
                </a:lnTo>
                <a:lnTo>
                  <a:pt x="33771" y="2887079"/>
                </a:lnTo>
                <a:lnTo>
                  <a:pt x="51973" y="2930122"/>
                </a:lnTo>
                <a:lnTo>
                  <a:pt x="73697" y="2971167"/>
                </a:lnTo>
                <a:lnTo>
                  <a:pt x="98753" y="3010024"/>
                </a:lnTo>
                <a:lnTo>
                  <a:pt x="126951" y="3046501"/>
                </a:lnTo>
                <a:lnTo>
                  <a:pt x="158099" y="3080408"/>
                </a:lnTo>
                <a:lnTo>
                  <a:pt x="192006" y="3111556"/>
                </a:lnTo>
                <a:lnTo>
                  <a:pt x="228483" y="3139752"/>
                </a:lnTo>
                <a:lnTo>
                  <a:pt x="267339" y="3164807"/>
                </a:lnTo>
                <a:lnTo>
                  <a:pt x="308383" y="3186530"/>
                </a:lnTo>
                <a:lnTo>
                  <a:pt x="351424" y="3204731"/>
                </a:lnTo>
                <a:lnTo>
                  <a:pt x="396272" y="3219219"/>
                </a:lnTo>
                <a:lnTo>
                  <a:pt x="442736" y="3229803"/>
                </a:lnTo>
                <a:lnTo>
                  <a:pt x="490625" y="3236294"/>
                </a:lnTo>
                <a:lnTo>
                  <a:pt x="539750" y="3238500"/>
                </a:lnTo>
                <a:lnTo>
                  <a:pt x="2782570" y="3238500"/>
                </a:lnTo>
                <a:lnTo>
                  <a:pt x="2831694" y="3236294"/>
                </a:lnTo>
                <a:lnTo>
                  <a:pt x="2879583" y="3229803"/>
                </a:lnTo>
                <a:lnTo>
                  <a:pt x="2926047" y="3219219"/>
                </a:lnTo>
                <a:lnTo>
                  <a:pt x="2970895" y="3204731"/>
                </a:lnTo>
                <a:lnTo>
                  <a:pt x="3013936" y="3186530"/>
                </a:lnTo>
                <a:lnTo>
                  <a:pt x="3054980" y="3164807"/>
                </a:lnTo>
                <a:lnTo>
                  <a:pt x="3093836" y="3139752"/>
                </a:lnTo>
                <a:lnTo>
                  <a:pt x="3130313" y="3111556"/>
                </a:lnTo>
                <a:lnTo>
                  <a:pt x="3164220" y="3080408"/>
                </a:lnTo>
                <a:lnTo>
                  <a:pt x="3195368" y="3046501"/>
                </a:lnTo>
                <a:lnTo>
                  <a:pt x="3223566" y="3010024"/>
                </a:lnTo>
                <a:lnTo>
                  <a:pt x="3248622" y="2971167"/>
                </a:lnTo>
                <a:lnTo>
                  <a:pt x="3270346" y="2930122"/>
                </a:lnTo>
                <a:lnTo>
                  <a:pt x="3288548" y="2887079"/>
                </a:lnTo>
                <a:lnTo>
                  <a:pt x="3303037" y="2842229"/>
                </a:lnTo>
                <a:lnTo>
                  <a:pt x="3313623" y="2795761"/>
                </a:lnTo>
                <a:lnTo>
                  <a:pt x="3320113" y="2747867"/>
                </a:lnTo>
                <a:lnTo>
                  <a:pt x="3322320" y="2698737"/>
                </a:lnTo>
                <a:lnTo>
                  <a:pt x="3322320" y="539750"/>
                </a:lnTo>
                <a:lnTo>
                  <a:pt x="3320113" y="490625"/>
                </a:lnTo>
                <a:lnTo>
                  <a:pt x="3313623" y="442736"/>
                </a:lnTo>
                <a:lnTo>
                  <a:pt x="3303037" y="396272"/>
                </a:lnTo>
                <a:lnTo>
                  <a:pt x="3288548" y="351424"/>
                </a:lnTo>
                <a:lnTo>
                  <a:pt x="3270346" y="308383"/>
                </a:lnTo>
                <a:lnTo>
                  <a:pt x="3248622" y="267339"/>
                </a:lnTo>
                <a:lnTo>
                  <a:pt x="3223566" y="228483"/>
                </a:lnTo>
                <a:lnTo>
                  <a:pt x="3195368" y="192006"/>
                </a:lnTo>
                <a:lnTo>
                  <a:pt x="3164220" y="158099"/>
                </a:lnTo>
                <a:lnTo>
                  <a:pt x="3130313" y="126951"/>
                </a:lnTo>
                <a:lnTo>
                  <a:pt x="3093836" y="98753"/>
                </a:lnTo>
                <a:lnTo>
                  <a:pt x="3054980" y="73697"/>
                </a:lnTo>
                <a:lnTo>
                  <a:pt x="3013936" y="51973"/>
                </a:lnTo>
                <a:lnTo>
                  <a:pt x="2970895" y="33771"/>
                </a:lnTo>
                <a:lnTo>
                  <a:pt x="2926047" y="19282"/>
                </a:lnTo>
                <a:lnTo>
                  <a:pt x="2879583" y="8696"/>
                </a:lnTo>
                <a:lnTo>
                  <a:pt x="2831694" y="2206"/>
                </a:lnTo>
                <a:lnTo>
                  <a:pt x="2782570" y="0"/>
                </a:lnTo>
                <a:close/>
              </a:path>
            </a:pathLst>
          </a:custGeom>
          <a:solidFill>
            <a:srgbClr val="D9E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8951721" y="3129153"/>
            <a:ext cx="2779395" cy="292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9079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Africa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&amp;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Latin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America</a:t>
            </a:r>
            <a:r>
              <a:rPr sz="1800" spc="-10" dirty="0">
                <a:latin typeface="Arial MT"/>
                <a:cs typeface="Arial MT"/>
              </a:rPr>
              <a:t>: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Decentralization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healthcare </a:t>
            </a:r>
            <a:r>
              <a:rPr sz="1800" dirty="0">
                <a:latin typeface="Arial MT"/>
                <a:cs typeface="Arial MT"/>
              </a:rPr>
              <a:t>&amp; </a:t>
            </a:r>
            <a:r>
              <a:rPr sz="1800" spc="-5" dirty="0">
                <a:latin typeface="Arial MT"/>
                <a:cs typeface="Arial MT"/>
              </a:rPr>
              <a:t>increasing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investments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 driving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adoption </a:t>
            </a:r>
            <a:r>
              <a:rPr sz="1800" dirty="0">
                <a:latin typeface="Arial MT"/>
                <a:cs typeface="Arial MT"/>
              </a:rPr>
              <a:t>of POC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technologies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800" b="1" spc="-10" dirty="0">
                <a:latin typeface="Arial"/>
                <a:cs typeface="Arial"/>
              </a:rPr>
              <a:t>Asia-Pacific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the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fastest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growing regional </a:t>
            </a:r>
            <a:r>
              <a:rPr sz="1800" b="1" spc="-5" dirty="0">
                <a:latin typeface="Arial"/>
                <a:cs typeface="Arial"/>
              </a:rPr>
              <a:t>market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with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 </a:t>
            </a:r>
            <a:r>
              <a:rPr sz="1800" b="1" spc="-20" dirty="0">
                <a:latin typeface="Arial"/>
                <a:cs typeface="Arial"/>
              </a:rPr>
              <a:t>CAGR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of</a:t>
            </a:r>
            <a:r>
              <a:rPr sz="1800" b="1" spc="-5" dirty="0">
                <a:latin typeface="Arial"/>
                <a:cs typeface="Arial"/>
              </a:rPr>
              <a:t> 8.6% </a:t>
            </a:r>
            <a:r>
              <a:rPr sz="1800" b="1" dirty="0">
                <a:latin typeface="Arial"/>
                <a:cs typeface="Arial"/>
              </a:rPr>
              <a:t> between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2020</a:t>
            </a:r>
            <a:r>
              <a:rPr sz="1800" b="1" dirty="0">
                <a:latin typeface="Arial"/>
                <a:cs typeface="Arial"/>
              </a:rPr>
              <a:t> and</a:t>
            </a:r>
            <a:r>
              <a:rPr sz="1800" b="1" spc="-10" dirty="0">
                <a:latin typeface="Arial"/>
                <a:cs typeface="Arial"/>
              </a:rPr>
              <a:t> 2024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90452" y="6469176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A2158"/>
                </a:solidFill>
                <a:latin typeface="Arial MT"/>
                <a:cs typeface="Arial MT"/>
              </a:rPr>
              <a:t>14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6823"/>
            <a:ext cx="243840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768083"/>
            <a:ext cx="12192000" cy="89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54454" y="297158"/>
            <a:ext cx="1358255" cy="27290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1647" y="737742"/>
            <a:ext cx="56019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76730" algn="l"/>
                <a:tab pos="3067050" algn="l"/>
                <a:tab pos="3561079" algn="l"/>
              </a:tabLst>
            </a:pP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Q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U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17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B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L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24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D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24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endParaRPr sz="22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1647" y="493522"/>
            <a:ext cx="20885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5625" algn="l"/>
                <a:tab pos="1146175" algn="l"/>
              </a:tabLst>
            </a:pP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S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X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N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D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G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N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D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endParaRPr sz="1600">
              <a:latin typeface="Franklin Gothic Medium"/>
              <a:cs typeface="Franklin Gothic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3087" y="1462913"/>
            <a:ext cx="10601325" cy="4718685"/>
            <a:chOff x="483087" y="1462913"/>
            <a:chExt cx="10601325" cy="471868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3087" y="1462913"/>
              <a:ext cx="10600985" cy="471858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002" y="1547621"/>
              <a:ext cx="10452100" cy="45593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92555" y="1799285"/>
            <a:ext cx="7933055" cy="2781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Diagnostic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accuracy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 Schistosomiasis: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HIV-noninfected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population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Arial MT"/>
              <a:cs typeface="Arial MT"/>
            </a:endParaRPr>
          </a:p>
          <a:p>
            <a:pPr marL="917575" indent="-287020">
              <a:lnSpc>
                <a:spcPct val="100000"/>
              </a:lnSpc>
              <a:buChar char="•"/>
              <a:tabLst>
                <a:tab pos="917575" algn="l"/>
                <a:tab pos="918210" algn="l"/>
              </a:tabLst>
            </a:pPr>
            <a:r>
              <a:rPr sz="1800" spc="-5" dirty="0">
                <a:latin typeface="Arial MT"/>
                <a:cs typeface="Arial MT"/>
              </a:rPr>
              <a:t>Sensitivity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test</a:t>
            </a:r>
            <a:r>
              <a:rPr sz="1800" spc="-5" dirty="0">
                <a:latin typeface="Arial MT"/>
                <a:cs typeface="Arial MT"/>
              </a:rPr>
              <a:t> in</a:t>
            </a:r>
            <a:r>
              <a:rPr sz="1800" spc="-10" dirty="0">
                <a:latin typeface="Arial MT"/>
                <a:cs typeface="Arial MT"/>
              </a:rPr>
              <a:t> women: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 MT"/>
                <a:cs typeface="Arial MT"/>
              </a:rPr>
              <a:t>38%</a:t>
            </a:r>
            <a:endParaRPr sz="1800">
              <a:latin typeface="Arial MT"/>
              <a:cs typeface="Arial MT"/>
            </a:endParaRPr>
          </a:p>
          <a:p>
            <a:pPr marL="917575" indent="-287020">
              <a:lnSpc>
                <a:spcPct val="100000"/>
              </a:lnSpc>
              <a:spcBef>
                <a:spcPts val="805"/>
              </a:spcBef>
              <a:buChar char="•"/>
              <a:tabLst>
                <a:tab pos="917575" algn="l"/>
                <a:tab pos="918210" algn="l"/>
              </a:tabLst>
            </a:pPr>
            <a:r>
              <a:rPr sz="1800" spc="-5" dirty="0">
                <a:latin typeface="Arial MT"/>
                <a:cs typeface="Arial MT"/>
              </a:rPr>
              <a:t>Sensitivity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test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men: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 MT"/>
                <a:cs typeface="Arial MT"/>
              </a:rPr>
              <a:t>62%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Arial MT"/>
              <a:cs typeface="Arial MT"/>
            </a:endParaRPr>
          </a:p>
          <a:p>
            <a:pPr marL="286385" marR="3152775" indent="-286385">
              <a:lnSpc>
                <a:spcPct val="100000"/>
              </a:lnSpc>
              <a:buChar char="•"/>
              <a:tabLst>
                <a:tab pos="286385" algn="l"/>
                <a:tab pos="299720" algn="l"/>
              </a:tabLst>
            </a:pPr>
            <a:r>
              <a:rPr sz="2000" dirty="0">
                <a:latin typeface="Arial MT"/>
                <a:cs typeface="Arial MT"/>
              </a:rPr>
              <a:t>Access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Diagnostics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based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gender</a:t>
            </a:r>
            <a:endParaRPr sz="2000">
              <a:latin typeface="Arial MT"/>
              <a:cs typeface="Arial MT"/>
            </a:endParaRPr>
          </a:p>
          <a:p>
            <a:pPr marR="3143885" algn="ctr">
              <a:lnSpc>
                <a:spcPct val="100000"/>
              </a:lnSpc>
              <a:spcBef>
                <a:spcPts val="1135"/>
              </a:spcBef>
            </a:pPr>
            <a:r>
              <a:rPr sz="1800" spc="-5" dirty="0">
                <a:latin typeface="Arial MT"/>
                <a:cs typeface="Arial MT"/>
              </a:rPr>
              <a:t>COVID-19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testing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15" dirty="0">
                <a:latin typeface="Arial MT"/>
                <a:cs typeface="Arial MT"/>
              </a:rPr>
              <a:t> Rwanda</a:t>
            </a:r>
            <a:endParaRPr sz="1800">
              <a:latin typeface="Arial MT"/>
              <a:cs typeface="Arial MT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317997" y="4195317"/>
          <a:ext cx="4220210" cy="12157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0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25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Testing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strategy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A21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M:F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testing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ratio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A21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25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PCR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CCD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2:1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CC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25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Self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testing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8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1:1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90452" y="6469176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A2158"/>
                </a:solidFill>
                <a:latin typeface="Arial MT"/>
                <a:cs typeface="Arial MT"/>
              </a:rPr>
              <a:t>15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4454" y="297158"/>
            <a:ext cx="1358255" cy="27290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6823"/>
              <a:ext cx="243840" cy="539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768083"/>
              <a:ext cx="12192000" cy="899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962911"/>
              <a:ext cx="12192000" cy="44607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5404103" cy="68579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2984" y="2072627"/>
              <a:ext cx="1850136" cy="43464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41470" y="2184400"/>
              <a:ext cx="1683257" cy="412343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561203" y="823086"/>
            <a:ext cx="30753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4055" algn="l"/>
                <a:tab pos="2237105" algn="l"/>
              </a:tabLst>
            </a:pP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C</a:t>
            </a:r>
            <a:r>
              <a:rPr sz="1600" spc="-114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L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L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O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N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18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M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M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B</a:t>
            </a:r>
            <a:r>
              <a:rPr sz="1600" spc="-1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R</a:t>
            </a:r>
            <a:r>
              <a:rPr sz="160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	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S</a:t>
            </a:r>
            <a:r>
              <a:rPr sz="1600" spc="-10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9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A</a:t>
            </a:r>
            <a:r>
              <a:rPr sz="1600" spc="-19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T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E</a:t>
            </a:r>
            <a:r>
              <a:rPr sz="1600" spc="-110" dirty="0">
                <a:solidFill>
                  <a:srgbClr val="8B9EAB"/>
                </a:solidFill>
                <a:latin typeface="Franklin Gothic Medium"/>
                <a:cs typeface="Franklin Gothic Medium"/>
              </a:rPr>
              <a:t> </a:t>
            </a:r>
            <a:r>
              <a:rPr sz="1600" spc="-5" dirty="0">
                <a:solidFill>
                  <a:srgbClr val="8B9EAB"/>
                </a:solidFill>
                <a:latin typeface="Franklin Gothic Medium"/>
                <a:cs typeface="Franklin Gothic Medium"/>
              </a:rPr>
              <a:t>S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561203" y="1067180"/>
            <a:ext cx="49041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84885" algn="l"/>
                <a:tab pos="3158490" algn="l"/>
                <a:tab pos="3472179" algn="l"/>
              </a:tabLst>
            </a:pP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M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K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E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D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24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G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N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200" spc="-26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C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S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A</a:t>
            </a:r>
            <a:r>
              <a:rPr sz="220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	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P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O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R</a:t>
            </a:r>
            <a:r>
              <a:rPr sz="2200" spc="-250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I</a:t>
            </a:r>
            <a:r>
              <a:rPr sz="2200" spc="-254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T</a:t>
            </a:r>
            <a:r>
              <a:rPr sz="2200" spc="-16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 </a:t>
            </a:r>
            <a:r>
              <a:rPr sz="2200" spc="-5" dirty="0">
                <a:solidFill>
                  <a:srgbClr val="5A2158"/>
                </a:solidFill>
                <a:latin typeface="Franklin Gothic Medium"/>
                <a:cs typeface="Franklin Gothic Medium"/>
              </a:rPr>
              <a:t>Y</a:t>
            </a:r>
            <a:endParaRPr sz="22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61203" y="2136775"/>
            <a:ext cx="6249670" cy="3500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7034" marR="5080">
              <a:lnSpc>
                <a:spcPct val="100299"/>
              </a:lnSpc>
              <a:spcBef>
                <a:spcPts val="90"/>
              </a:spcBef>
            </a:pP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Support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and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sponsorship</a:t>
            </a:r>
            <a:r>
              <a:rPr sz="1800" spc="-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for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the</a:t>
            </a:r>
            <a:r>
              <a:rPr sz="1800" spc="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WHA </a:t>
            </a:r>
            <a:r>
              <a:rPr sz="1800" spc="-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Resolution</a:t>
            </a:r>
            <a:r>
              <a:rPr sz="1800" spc="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on </a:t>
            </a:r>
            <a:r>
              <a:rPr sz="1800" spc="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diagnostics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will</a:t>
            </a:r>
            <a:r>
              <a:rPr sz="1200" spc="22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5" dirty="0">
                <a:solidFill>
                  <a:srgbClr val="4B5B68"/>
                </a:solidFill>
                <a:latin typeface="Arial MT"/>
                <a:cs typeface="Arial MT"/>
              </a:rPr>
              <a:t>help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45" dirty="0">
                <a:solidFill>
                  <a:srgbClr val="4B5B68"/>
                </a:solidFill>
                <a:latin typeface="Arial MT"/>
                <a:cs typeface="Arial MT"/>
              </a:rPr>
              <a:t>to</a:t>
            </a:r>
            <a:r>
              <a:rPr sz="1200" spc="21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5" dirty="0">
                <a:solidFill>
                  <a:srgbClr val="4B5B68"/>
                </a:solidFill>
                <a:latin typeface="Arial MT"/>
                <a:cs typeface="Arial MT"/>
              </a:rPr>
              <a:t>save</a:t>
            </a:r>
            <a:r>
              <a:rPr sz="1200" spc="21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0" dirty="0">
                <a:solidFill>
                  <a:srgbClr val="4B5B68"/>
                </a:solidFill>
                <a:latin typeface="Arial MT"/>
                <a:cs typeface="Arial MT"/>
              </a:rPr>
              <a:t>lives</a:t>
            </a:r>
            <a:r>
              <a:rPr sz="1200" spc="22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and</a:t>
            </a:r>
            <a:r>
              <a:rPr sz="1200" spc="19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livelihoods,</a:t>
            </a:r>
            <a:r>
              <a:rPr sz="1200" spc="21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5" dirty="0">
                <a:solidFill>
                  <a:srgbClr val="4B5B68"/>
                </a:solidFill>
                <a:latin typeface="Arial MT"/>
                <a:cs typeface="Arial MT"/>
              </a:rPr>
              <a:t>save</a:t>
            </a:r>
            <a:r>
              <a:rPr sz="1200" spc="22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health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systems </a:t>
            </a:r>
            <a:r>
              <a:rPr sz="1200" spc="-32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money,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and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contribute</a:t>
            </a:r>
            <a:r>
              <a:rPr sz="1200" spc="22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45" dirty="0">
                <a:solidFill>
                  <a:srgbClr val="4B5B68"/>
                </a:solidFill>
                <a:latin typeface="Arial MT"/>
                <a:cs typeface="Arial MT"/>
              </a:rPr>
              <a:t>to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global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and</a:t>
            </a:r>
            <a:r>
              <a:rPr sz="1200" spc="19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national</a:t>
            </a:r>
            <a:r>
              <a:rPr sz="1200" spc="18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disease</a:t>
            </a:r>
            <a:r>
              <a:rPr sz="1200" spc="204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elimination</a:t>
            </a:r>
            <a:r>
              <a:rPr sz="1200" spc="19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targets.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marL="509905">
              <a:lnSpc>
                <a:spcPct val="100000"/>
              </a:lnSpc>
              <a:spcBef>
                <a:spcPts val="760"/>
              </a:spcBef>
            </a:pPr>
            <a:r>
              <a:rPr sz="1800" spc="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1.1</a:t>
            </a:r>
            <a:r>
              <a:rPr sz="1800" spc="-2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million</a:t>
            </a:r>
            <a:r>
              <a:rPr sz="1800" spc="-5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deaths</a:t>
            </a:r>
            <a:r>
              <a:rPr sz="1800" spc="-1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annually</a:t>
            </a:r>
            <a:endParaRPr sz="1800">
              <a:latin typeface="Franklin Gothic Medium"/>
              <a:cs typeface="Franklin Gothic Medium"/>
            </a:endParaRPr>
          </a:p>
          <a:p>
            <a:pPr marL="509905">
              <a:lnSpc>
                <a:spcPct val="100000"/>
              </a:lnSpc>
              <a:spcBef>
                <a:spcPts val="10"/>
              </a:spcBef>
            </a:pPr>
            <a:r>
              <a:rPr sz="1200" spc="70" dirty="0">
                <a:solidFill>
                  <a:srgbClr val="4B5B68"/>
                </a:solidFill>
                <a:latin typeface="Arial MT"/>
                <a:cs typeface="Arial MT"/>
              </a:rPr>
              <a:t>could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45" dirty="0">
                <a:solidFill>
                  <a:srgbClr val="4B5B68"/>
                </a:solidFill>
                <a:latin typeface="Arial MT"/>
                <a:cs typeface="Arial MT"/>
              </a:rPr>
              <a:t>be</a:t>
            </a:r>
            <a:r>
              <a:rPr sz="1200" spc="19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averted</a:t>
            </a:r>
            <a:r>
              <a:rPr sz="1200" spc="21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45" dirty="0">
                <a:solidFill>
                  <a:srgbClr val="4B5B68"/>
                </a:solidFill>
                <a:latin typeface="Arial MT"/>
                <a:cs typeface="Arial MT"/>
              </a:rPr>
              <a:t>by</a:t>
            </a:r>
            <a:r>
              <a:rPr sz="1200" spc="21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better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diagnostic</a:t>
            </a:r>
            <a:r>
              <a:rPr sz="1200" spc="21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access</a:t>
            </a:r>
            <a:r>
              <a:rPr sz="1200" spc="21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5" dirty="0">
                <a:solidFill>
                  <a:srgbClr val="4B5B68"/>
                </a:solidFill>
                <a:latin typeface="Arial MT"/>
                <a:cs typeface="Arial MT"/>
              </a:rPr>
              <a:t>for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55" dirty="0">
                <a:solidFill>
                  <a:srgbClr val="4B5B68"/>
                </a:solidFill>
                <a:latin typeface="Arial MT"/>
                <a:cs typeface="Arial MT"/>
              </a:rPr>
              <a:t>six</a:t>
            </a:r>
            <a:r>
              <a:rPr sz="1200" spc="21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key</a:t>
            </a:r>
            <a:r>
              <a:rPr sz="1200" spc="21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conditions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marL="346710" marR="436245">
              <a:lnSpc>
                <a:spcPct val="100000"/>
              </a:lnSpc>
              <a:spcBef>
                <a:spcPts val="1020"/>
              </a:spcBef>
            </a:pP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Diagnostics</a:t>
            </a:r>
            <a:r>
              <a:rPr sz="1800" spc="-3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are</a:t>
            </a:r>
            <a:r>
              <a:rPr sz="1800" spc="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value</a:t>
            </a:r>
            <a:r>
              <a:rPr sz="1800" spc="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for money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and a</a:t>
            </a:r>
            <a:r>
              <a:rPr sz="1800" spc="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great </a:t>
            </a:r>
            <a:r>
              <a:rPr sz="1800" spc="-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investment </a:t>
            </a:r>
            <a:r>
              <a:rPr sz="1800" spc="-434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in</a:t>
            </a:r>
            <a:r>
              <a:rPr sz="1800" spc="-1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both</a:t>
            </a:r>
            <a:r>
              <a:rPr sz="1800" spc="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health</a:t>
            </a:r>
            <a:r>
              <a:rPr sz="1800" spc="-1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outcomes</a:t>
            </a:r>
            <a:r>
              <a:rPr sz="1800" spc="-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and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economies</a:t>
            </a:r>
            <a:endParaRPr sz="1800">
              <a:latin typeface="Franklin Gothic Medium"/>
              <a:cs typeface="Franklin Gothic Medium"/>
            </a:endParaRPr>
          </a:p>
          <a:p>
            <a:pPr marL="346710" marR="554355">
              <a:lnSpc>
                <a:spcPct val="100000"/>
              </a:lnSpc>
              <a:spcBef>
                <a:spcPts val="10"/>
              </a:spcBef>
            </a:pPr>
            <a:r>
              <a:rPr sz="1200" spc="65" dirty="0">
                <a:solidFill>
                  <a:srgbClr val="4B5B68"/>
                </a:solidFill>
                <a:latin typeface="Arial MT"/>
                <a:cs typeface="Arial MT"/>
              </a:rPr>
              <a:t>with</a:t>
            </a:r>
            <a:r>
              <a:rPr sz="1200" spc="22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0" dirty="0">
                <a:solidFill>
                  <a:srgbClr val="4B5B68"/>
                </a:solidFill>
                <a:latin typeface="Arial MT"/>
                <a:cs typeface="Arial MT"/>
              </a:rPr>
              <a:t>every</a:t>
            </a:r>
            <a:r>
              <a:rPr sz="1200" spc="22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dollar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invested</a:t>
            </a:r>
            <a:r>
              <a:rPr sz="1200" spc="21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40" dirty="0">
                <a:solidFill>
                  <a:srgbClr val="4B5B68"/>
                </a:solidFill>
                <a:latin typeface="Arial MT"/>
                <a:cs typeface="Arial MT"/>
              </a:rPr>
              <a:t>in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diagnostics</a:t>
            </a:r>
            <a:r>
              <a:rPr sz="1200" spc="21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returning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multiple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times</a:t>
            </a:r>
            <a:r>
              <a:rPr sz="1200" spc="21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its </a:t>
            </a:r>
            <a:r>
              <a:rPr sz="1200" spc="-32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investment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40" dirty="0">
                <a:solidFill>
                  <a:srgbClr val="4B5B68"/>
                </a:solidFill>
                <a:latin typeface="Arial MT"/>
                <a:cs typeface="Arial MT"/>
              </a:rPr>
              <a:t>in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benefits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Lack</a:t>
            </a:r>
            <a:r>
              <a:rPr sz="1800" spc="-1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of</a:t>
            </a:r>
            <a:r>
              <a:rPr sz="1800" spc="-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access</a:t>
            </a:r>
            <a:r>
              <a:rPr sz="1800" spc="-2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2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to</a:t>
            </a:r>
            <a:r>
              <a:rPr sz="1800" spc="-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quality, </a:t>
            </a:r>
            <a:r>
              <a:rPr sz="180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reliable</a:t>
            </a:r>
            <a:r>
              <a:rPr sz="1800" spc="-25" dirty="0">
                <a:solidFill>
                  <a:srgbClr val="43ABB6"/>
                </a:solidFill>
                <a:latin typeface="Franklin Gothic Medium"/>
                <a:cs typeface="Franklin Gothic Medium"/>
              </a:rPr>
              <a:t> </a:t>
            </a:r>
            <a:r>
              <a:rPr sz="1800" spc="-10" dirty="0">
                <a:solidFill>
                  <a:srgbClr val="43ABB6"/>
                </a:solidFill>
                <a:latin typeface="Franklin Gothic Medium"/>
                <a:cs typeface="Franklin Gothic Medium"/>
              </a:rPr>
              <a:t>tests</a:t>
            </a:r>
            <a:endParaRPr sz="1800">
              <a:latin typeface="Franklin Gothic Medium"/>
              <a:cs typeface="Franklin Gothic Medium"/>
            </a:endParaRPr>
          </a:p>
          <a:p>
            <a:pPr marL="12700" marR="1807210">
              <a:lnSpc>
                <a:spcPct val="100000"/>
              </a:lnSpc>
              <a:spcBef>
                <a:spcPts val="10"/>
              </a:spcBef>
            </a:pP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threatens</a:t>
            </a:r>
            <a:r>
              <a:rPr sz="1200" spc="19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our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global</a:t>
            </a:r>
            <a:r>
              <a:rPr sz="1200" spc="19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health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security</a:t>
            </a:r>
            <a:r>
              <a:rPr sz="1200" spc="22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and</a:t>
            </a:r>
            <a:r>
              <a:rPr sz="1200" spc="18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jeopardizes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the </a:t>
            </a:r>
            <a:r>
              <a:rPr sz="1200" spc="-32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80" dirty="0">
                <a:solidFill>
                  <a:srgbClr val="4B5B68"/>
                </a:solidFill>
                <a:latin typeface="Arial MT"/>
                <a:cs typeface="Arial MT"/>
              </a:rPr>
              <a:t>achievement</a:t>
            </a:r>
            <a:r>
              <a:rPr sz="1200" spc="19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45" dirty="0">
                <a:solidFill>
                  <a:srgbClr val="4B5B68"/>
                </a:solidFill>
                <a:latin typeface="Arial MT"/>
                <a:cs typeface="Arial MT"/>
              </a:rPr>
              <a:t>of</a:t>
            </a:r>
            <a:r>
              <a:rPr sz="1200" spc="195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55" dirty="0">
                <a:solidFill>
                  <a:srgbClr val="4B5B68"/>
                </a:solidFill>
                <a:latin typeface="Arial MT"/>
                <a:cs typeface="Arial MT"/>
              </a:rPr>
              <a:t>UHC</a:t>
            </a:r>
            <a:r>
              <a:rPr sz="1200" spc="20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60" dirty="0">
                <a:solidFill>
                  <a:srgbClr val="4B5B68"/>
                </a:solidFill>
                <a:latin typeface="Arial MT"/>
                <a:cs typeface="Arial MT"/>
              </a:rPr>
              <a:t>and</a:t>
            </a:r>
            <a:r>
              <a:rPr sz="1200" spc="18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0" dirty="0">
                <a:solidFill>
                  <a:srgbClr val="4B5B68"/>
                </a:solidFill>
                <a:latin typeface="Arial MT"/>
                <a:cs typeface="Arial MT"/>
              </a:rPr>
              <a:t>SDG3</a:t>
            </a:r>
            <a:r>
              <a:rPr sz="1200" spc="210" dirty="0">
                <a:solidFill>
                  <a:srgbClr val="4B5B68"/>
                </a:solidFill>
                <a:latin typeface="Arial MT"/>
                <a:cs typeface="Arial MT"/>
              </a:rPr>
              <a:t> </a:t>
            </a:r>
            <a:r>
              <a:rPr sz="1200" spc="75" dirty="0">
                <a:solidFill>
                  <a:srgbClr val="4B5B68"/>
                </a:solidFill>
                <a:latin typeface="Arial MT"/>
                <a:cs typeface="Arial MT"/>
              </a:rPr>
              <a:t>targets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1751" y="604774"/>
            <a:ext cx="61226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5" dirty="0"/>
              <a:t>WHO’s</a:t>
            </a:r>
            <a:r>
              <a:rPr sz="4400" spc="-10" dirty="0"/>
              <a:t> </a:t>
            </a:r>
            <a:r>
              <a:rPr sz="4400" spc="-20" dirty="0"/>
              <a:t>work</a:t>
            </a:r>
            <a:r>
              <a:rPr sz="4400" spc="-10" dirty="0"/>
              <a:t> </a:t>
            </a:r>
            <a:r>
              <a:rPr sz="4400" spc="-5" dirty="0"/>
              <a:t>on</a:t>
            </a:r>
            <a:r>
              <a:rPr sz="4400" dirty="0"/>
              <a:t> </a:t>
            </a:r>
            <a:r>
              <a:rPr sz="4400" spc="-5" dirty="0"/>
              <a:t>diagnostics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8444" y="1982723"/>
            <a:ext cx="2066544" cy="20665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4323" y="1982723"/>
            <a:ext cx="1554479" cy="20665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16939" y="4355972"/>
            <a:ext cx="45624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Adriana</a:t>
            </a:r>
            <a:r>
              <a:rPr sz="2400" b="1" spc="-25" dirty="0">
                <a:latin typeface="Calibri"/>
                <a:cs typeface="Calibri"/>
              </a:rPr>
              <a:t> Velazquez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Berumen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Group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Lead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Medical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Devices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IVD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5000" y="4354877"/>
            <a:ext cx="543179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Francis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Moussy</a:t>
            </a:r>
            <a:endParaRPr sz="2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Lead,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Secretariat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lang="en-CA" sz="2400" spc="-15" dirty="0">
                <a:latin typeface="Calibri"/>
                <a:cs typeface="Calibri"/>
              </a:rPr>
              <a:t>WHO </a:t>
            </a:r>
            <a:r>
              <a:rPr sz="2400" dirty="0">
                <a:latin typeface="Calibri"/>
                <a:cs typeface="Calibri"/>
              </a:rPr>
              <a:t>Model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List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IVD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79164" y="5282184"/>
            <a:ext cx="4581144" cy="140360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1F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5853684"/>
            <a:ext cx="2314956" cy="70408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79851" y="937336"/>
            <a:ext cx="65836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>
                <a:solidFill>
                  <a:srgbClr val="FFFFFF"/>
                </a:solidFill>
                <a:latin typeface="Calibri"/>
                <a:cs typeface="Calibri"/>
              </a:rPr>
              <a:t>WHO’s</a:t>
            </a:r>
            <a:r>
              <a:rPr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work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diagnostics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38818" y="5745166"/>
            <a:ext cx="1913255" cy="83121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1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January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endParaRPr sz="180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  <a:spcBef>
                <a:spcPts val="101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Geneva,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Switzerland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6183" y="2650235"/>
            <a:ext cx="3759708" cy="25054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7672" y="2650235"/>
            <a:ext cx="3759708" cy="25039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01511"/>
            <a:ext cx="1828800" cy="5562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7200" y="1151000"/>
            <a:ext cx="211391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5"/>
              </a:lnSpc>
            </a:pPr>
            <a:r>
              <a:rPr sz="1400" dirty="0">
                <a:solidFill>
                  <a:srgbClr val="001F5C"/>
                </a:solidFill>
                <a:latin typeface="Calibri"/>
                <a:cs typeface="Calibri"/>
              </a:rPr>
              <a:t>Click</a:t>
            </a:r>
            <a:r>
              <a:rPr sz="1400" spc="-10" dirty="0">
                <a:solidFill>
                  <a:srgbClr val="001F5C"/>
                </a:solidFill>
                <a:latin typeface="Calibri"/>
                <a:cs typeface="Calibri"/>
              </a:rPr>
              <a:t> to </a:t>
            </a:r>
            <a:r>
              <a:rPr sz="1400" spc="-5" dirty="0">
                <a:solidFill>
                  <a:srgbClr val="001F5C"/>
                </a:solidFill>
                <a:latin typeface="Calibri"/>
                <a:cs typeface="Calibri"/>
              </a:rPr>
              <a:t>edit</a:t>
            </a:r>
            <a:r>
              <a:rPr sz="14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C"/>
                </a:solidFill>
                <a:latin typeface="Calibri"/>
                <a:cs typeface="Calibri"/>
              </a:rPr>
              <a:t>Master</a:t>
            </a:r>
            <a:r>
              <a:rPr sz="14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C"/>
                </a:solidFill>
                <a:latin typeface="Calibri"/>
                <a:cs typeface="Calibri"/>
              </a:rPr>
              <a:t>title</a:t>
            </a:r>
            <a:r>
              <a:rPr sz="14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C"/>
                </a:solidFill>
                <a:latin typeface="Calibri"/>
                <a:cs typeface="Calibri"/>
              </a:rPr>
              <a:t>style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2711" y="1059180"/>
            <a:ext cx="2307590" cy="342900"/>
          </a:xfrm>
          <a:custGeom>
            <a:avLst/>
            <a:gdLst/>
            <a:ahLst/>
            <a:cxnLst/>
            <a:rect l="l" t="t" r="r" b="b"/>
            <a:pathLst>
              <a:path w="2307590" h="342900">
                <a:moveTo>
                  <a:pt x="2307336" y="0"/>
                </a:moveTo>
                <a:lnTo>
                  <a:pt x="0" y="0"/>
                </a:lnTo>
                <a:lnTo>
                  <a:pt x="0" y="342900"/>
                </a:lnTo>
                <a:lnTo>
                  <a:pt x="2307336" y="342900"/>
                </a:lnTo>
                <a:lnTo>
                  <a:pt x="2307336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18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1431" y="3994403"/>
            <a:ext cx="1949196" cy="216255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584818" y="6378955"/>
            <a:ext cx="27832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Source</a:t>
            </a:r>
            <a:r>
              <a:rPr sz="9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1F5C"/>
                </a:solidFill>
                <a:latin typeface="Calibri"/>
                <a:cs typeface="Calibri"/>
              </a:rPr>
              <a:t>: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  <a:hlinkClick r:id="rId4"/>
              </a:rPr>
              <a:t>www.who.int/publications/i/item/9789240030923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71431" y="1321308"/>
            <a:ext cx="1786127" cy="234086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63740" y="1321308"/>
            <a:ext cx="1737359" cy="234086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87540" y="3994403"/>
            <a:ext cx="1737359" cy="230733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88923" y="459994"/>
            <a:ext cx="833691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20850" algn="l"/>
                <a:tab pos="5205730" algn="l"/>
              </a:tabLst>
            </a:pPr>
            <a:r>
              <a:rPr sz="2600" b="1" spc="-5" dirty="0">
                <a:solidFill>
                  <a:srgbClr val="001F5C"/>
                </a:solidFill>
                <a:latin typeface="Calibri"/>
                <a:cs typeface="Calibri"/>
              </a:rPr>
              <a:t>Diagnostics	</a:t>
            </a:r>
            <a:r>
              <a:rPr sz="2600" spc="-10" dirty="0">
                <a:solidFill>
                  <a:srgbClr val="001F5C"/>
                </a:solidFill>
                <a:latin typeface="Calibri"/>
                <a:cs typeface="Calibri"/>
              </a:rPr>
              <a:t>are</a:t>
            </a:r>
            <a:r>
              <a:rPr sz="26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medical</a:t>
            </a:r>
            <a:r>
              <a:rPr sz="26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devices</a:t>
            </a:r>
            <a:r>
              <a:rPr sz="26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used	</a:t>
            </a:r>
            <a:r>
              <a:rPr sz="2600" spc="-15" dirty="0">
                <a:solidFill>
                  <a:srgbClr val="001F5C"/>
                </a:solidFill>
                <a:latin typeface="Calibri"/>
                <a:cs typeface="Calibri"/>
              </a:rPr>
              <a:t>to</a:t>
            </a:r>
            <a:r>
              <a:rPr sz="26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01F5C"/>
                </a:solidFill>
                <a:latin typeface="Calibri"/>
                <a:cs typeface="Calibri"/>
              </a:rPr>
              <a:t>provide</a:t>
            </a:r>
            <a:r>
              <a:rPr sz="2600" spc="-5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01F5C"/>
                </a:solidFill>
                <a:latin typeface="Calibri"/>
                <a:cs typeface="Calibri"/>
              </a:rPr>
              <a:t>information.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8923" y="522963"/>
            <a:ext cx="9836150" cy="484187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9"/>
              </a:spcBef>
              <a:tabLst>
                <a:tab pos="570865" algn="l"/>
              </a:tabLst>
            </a:pPr>
            <a:r>
              <a:rPr sz="2600" dirty="0">
                <a:solidFill>
                  <a:srgbClr val="001F5C"/>
                </a:solidFill>
                <a:latin typeface="Calibri"/>
                <a:cs typeface="Calibri"/>
              </a:rPr>
              <a:t>i.e.	</a:t>
            </a:r>
            <a:r>
              <a:rPr sz="2600" spc="-15" dirty="0">
                <a:solidFill>
                  <a:srgbClr val="001F5C"/>
                </a:solidFill>
                <a:latin typeface="Calibri"/>
                <a:cs typeface="Calibri"/>
              </a:rPr>
              <a:t>For</a:t>
            </a:r>
            <a:r>
              <a:rPr sz="26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screening,</a:t>
            </a:r>
            <a:r>
              <a:rPr sz="26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monitoring,</a:t>
            </a:r>
            <a:r>
              <a:rPr sz="26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surveillance</a:t>
            </a:r>
            <a:r>
              <a:rPr sz="26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26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disease</a:t>
            </a:r>
            <a:r>
              <a:rPr sz="2600" spc="-3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or</a:t>
            </a:r>
            <a:r>
              <a:rPr sz="2600" spc="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001F5C"/>
                </a:solidFill>
                <a:latin typeface="Calibri"/>
                <a:cs typeface="Calibri"/>
              </a:rPr>
              <a:t>health </a:t>
            </a:r>
            <a:r>
              <a:rPr sz="2600" spc="-10" dirty="0">
                <a:solidFill>
                  <a:srgbClr val="001F5C"/>
                </a:solidFill>
                <a:latin typeface="Calibri"/>
                <a:cs typeface="Calibri"/>
              </a:rPr>
              <a:t>condition</a:t>
            </a:r>
            <a:endParaRPr sz="2600">
              <a:latin typeface="Calibri"/>
              <a:cs typeface="Calibri"/>
            </a:endParaRPr>
          </a:p>
          <a:p>
            <a:pPr marL="1275080" lvl="1" indent="-457834">
              <a:lnSpc>
                <a:spcPct val="100000"/>
              </a:lnSpc>
              <a:spcBef>
                <a:spcPts val="1305"/>
              </a:spcBef>
              <a:buAutoNum type="arabicPeriod"/>
              <a:tabLst>
                <a:tab pos="1275080" algn="l"/>
                <a:tab pos="1275715" algn="l"/>
              </a:tabLst>
            </a:pPr>
            <a:r>
              <a:rPr sz="2000" b="1" spc="-5" dirty="0">
                <a:solidFill>
                  <a:srgbClr val="0073A6"/>
                </a:solidFill>
                <a:latin typeface="Calibri"/>
                <a:cs typeface="Calibri"/>
              </a:rPr>
              <a:t>Examples</a:t>
            </a:r>
            <a:r>
              <a:rPr sz="2000" b="1" spc="-1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73A6"/>
                </a:solidFill>
                <a:latin typeface="Calibri"/>
                <a:cs typeface="Calibri"/>
              </a:rPr>
              <a:t>of</a:t>
            </a:r>
            <a:r>
              <a:rPr sz="2000" b="1" spc="-3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73A6"/>
                </a:solidFill>
                <a:latin typeface="Calibri"/>
                <a:cs typeface="Calibri"/>
              </a:rPr>
              <a:t>non</a:t>
            </a:r>
            <a:r>
              <a:rPr sz="2000" b="1" i="1" spc="-3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73A6"/>
                </a:solidFill>
                <a:latin typeface="Calibri"/>
                <a:cs typeface="Calibri"/>
              </a:rPr>
              <a:t>in</a:t>
            </a:r>
            <a:r>
              <a:rPr sz="2000" b="1" i="1" spc="-2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73A6"/>
                </a:solidFill>
                <a:latin typeface="Calibri"/>
                <a:cs typeface="Calibri"/>
              </a:rPr>
              <a:t>vitro</a:t>
            </a:r>
            <a:r>
              <a:rPr sz="2000" b="1" i="1" spc="-4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73A6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1275080" indent="-457834">
              <a:lnSpc>
                <a:spcPct val="100000"/>
              </a:lnSpc>
              <a:buFont typeface="Courier New"/>
              <a:buChar char="o"/>
              <a:tabLst>
                <a:tab pos="1275080" algn="l"/>
                <a:tab pos="1275715" algn="l"/>
              </a:tabLst>
            </a:pPr>
            <a:r>
              <a:rPr sz="2000" dirty="0">
                <a:solidFill>
                  <a:srgbClr val="0073A6"/>
                </a:solidFill>
                <a:latin typeface="Calibri"/>
                <a:cs typeface="Calibri"/>
              </a:rPr>
              <a:t>Blood</a:t>
            </a:r>
            <a:r>
              <a:rPr sz="2000" spc="-3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73A6"/>
                </a:solidFill>
                <a:latin typeface="Calibri"/>
                <a:cs typeface="Calibri"/>
              </a:rPr>
              <a:t>pressure</a:t>
            </a:r>
            <a:r>
              <a:rPr sz="200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73A6"/>
                </a:solidFill>
                <a:latin typeface="Calibri"/>
                <a:cs typeface="Calibri"/>
              </a:rPr>
              <a:t>measurement</a:t>
            </a:r>
            <a:r>
              <a:rPr sz="2000" spc="1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73A6"/>
                </a:solidFill>
                <a:latin typeface="Calibri"/>
                <a:cs typeface="Calibri"/>
              </a:rPr>
              <a:t>devices,</a:t>
            </a:r>
            <a:endParaRPr sz="2000">
              <a:latin typeface="Calibri"/>
              <a:cs typeface="Calibri"/>
            </a:endParaRPr>
          </a:p>
          <a:p>
            <a:pPr marL="1275080" indent="-457834">
              <a:lnSpc>
                <a:spcPct val="100000"/>
              </a:lnSpc>
              <a:spcBef>
                <a:spcPts val="1800"/>
              </a:spcBef>
              <a:buFont typeface="Courier New"/>
              <a:buChar char="o"/>
              <a:tabLst>
                <a:tab pos="1275080" algn="l"/>
                <a:tab pos="1275715" algn="l"/>
              </a:tabLst>
            </a:pPr>
            <a:r>
              <a:rPr sz="2000" spc="-5" dirty="0">
                <a:solidFill>
                  <a:srgbClr val="0073A6"/>
                </a:solidFill>
                <a:latin typeface="Calibri"/>
                <a:cs typeface="Calibri"/>
              </a:rPr>
              <a:t>Ultrasound</a:t>
            </a:r>
            <a:r>
              <a:rPr sz="2000" spc="-3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73A6"/>
                </a:solidFill>
                <a:latin typeface="Calibri"/>
                <a:cs typeface="Calibri"/>
              </a:rPr>
              <a:t>scanners,</a:t>
            </a:r>
            <a:endParaRPr sz="2000">
              <a:latin typeface="Calibri"/>
              <a:cs typeface="Calibri"/>
            </a:endParaRPr>
          </a:p>
          <a:p>
            <a:pPr marL="1275080" indent="-457834">
              <a:lnSpc>
                <a:spcPct val="100000"/>
              </a:lnSpc>
              <a:spcBef>
                <a:spcPts val="1800"/>
              </a:spcBef>
              <a:buFont typeface="Courier New"/>
              <a:buChar char="o"/>
              <a:tabLst>
                <a:tab pos="1275080" algn="l"/>
                <a:tab pos="1275715" algn="l"/>
              </a:tabLst>
            </a:pPr>
            <a:r>
              <a:rPr sz="2000" spc="-10" dirty="0">
                <a:solidFill>
                  <a:srgbClr val="0073A6"/>
                </a:solidFill>
                <a:latin typeface="Calibri"/>
                <a:cs typeface="Calibri"/>
              </a:rPr>
              <a:t>Electrocardiograms, </a:t>
            </a:r>
            <a:r>
              <a:rPr sz="2000" spc="-5" dirty="0">
                <a:solidFill>
                  <a:srgbClr val="0073A6"/>
                </a:solidFill>
                <a:latin typeface="Calibri"/>
                <a:cs typeface="Calibri"/>
              </a:rPr>
              <a:t>endoscopes.</a:t>
            </a:r>
            <a:endParaRPr sz="2000">
              <a:latin typeface="Calibri"/>
              <a:cs typeface="Calibri"/>
            </a:endParaRPr>
          </a:p>
          <a:p>
            <a:pPr marL="817880">
              <a:lnSpc>
                <a:spcPct val="100000"/>
              </a:lnSpc>
              <a:spcBef>
                <a:spcPts val="1800"/>
              </a:spcBef>
              <a:tabLst>
                <a:tab pos="1301115" algn="l"/>
              </a:tabLst>
            </a:pPr>
            <a:r>
              <a:rPr sz="2000" b="1" dirty="0">
                <a:solidFill>
                  <a:srgbClr val="0073A6"/>
                </a:solidFill>
                <a:latin typeface="Calibri"/>
                <a:cs typeface="Calibri"/>
              </a:rPr>
              <a:t>2.	</a:t>
            </a:r>
            <a:r>
              <a:rPr sz="2000" b="1" spc="-10" dirty="0">
                <a:solidFill>
                  <a:srgbClr val="0073A6"/>
                </a:solidFill>
                <a:latin typeface="Calibri"/>
                <a:cs typeface="Calibri"/>
              </a:rPr>
              <a:t>Examples</a:t>
            </a:r>
            <a:r>
              <a:rPr sz="2000" b="1" spc="-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73A6"/>
                </a:solidFill>
                <a:latin typeface="Calibri"/>
                <a:cs typeface="Calibri"/>
              </a:rPr>
              <a:t>of</a:t>
            </a:r>
            <a:r>
              <a:rPr sz="2000" b="1" spc="-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73A6"/>
                </a:solidFill>
                <a:latin typeface="Calibri"/>
                <a:cs typeface="Calibri"/>
              </a:rPr>
              <a:t>In</a:t>
            </a:r>
            <a:r>
              <a:rPr sz="2000" b="1" i="1" spc="-5" dirty="0">
                <a:solidFill>
                  <a:srgbClr val="0073A6"/>
                </a:solidFill>
                <a:latin typeface="Calibri"/>
                <a:cs typeface="Calibri"/>
              </a:rPr>
              <a:t> vitro</a:t>
            </a:r>
            <a:r>
              <a:rPr sz="2000" b="1" i="1" spc="-4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73A6"/>
                </a:solidFill>
                <a:latin typeface="Calibri"/>
                <a:cs typeface="Calibri"/>
              </a:rPr>
              <a:t>diagnostics: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Calibri"/>
              <a:cs typeface="Calibri"/>
            </a:endParaRPr>
          </a:p>
          <a:p>
            <a:pPr marL="1275080" indent="-457834">
              <a:lnSpc>
                <a:spcPct val="100000"/>
              </a:lnSpc>
              <a:buFont typeface="Courier New"/>
              <a:buChar char="o"/>
              <a:tabLst>
                <a:tab pos="1275080" algn="l"/>
                <a:tab pos="1275715" algn="l"/>
              </a:tabLst>
            </a:pPr>
            <a:r>
              <a:rPr sz="2000" spc="-20" dirty="0">
                <a:solidFill>
                  <a:srgbClr val="0073A6"/>
                </a:solidFill>
                <a:latin typeface="Calibri"/>
                <a:cs typeface="Calibri"/>
              </a:rPr>
              <a:t>Pregnancy,</a:t>
            </a:r>
            <a:r>
              <a:rPr sz="2000" spc="-3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73A6"/>
                </a:solidFill>
                <a:latin typeface="Calibri"/>
                <a:cs typeface="Calibri"/>
              </a:rPr>
              <a:t>malaria,</a:t>
            </a:r>
            <a:r>
              <a:rPr sz="2000" spc="2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73A6"/>
                </a:solidFill>
                <a:latin typeface="Calibri"/>
                <a:cs typeface="Calibri"/>
              </a:rPr>
              <a:t>HIV</a:t>
            </a:r>
            <a:r>
              <a:rPr sz="2000" spc="-10" dirty="0">
                <a:solidFill>
                  <a:srgbClr val="0073A6"/>
                </a:solidFill>
                <a:latin typeface="Calibri"/>
                <a:cs typeface="Calibri"/>
              </a:rPr>
              <a:t> tests</a:t>
            </a:r>
            <a:endParaRPr sz="2000">
              <a:latin typeface="Calibri"/>
              <a:cs typeface="Calibri"/>
            </a:endParaRPr>
          </a:p>
          <a:p>
            <a:pPr marL="1275080" indent="-457834">
              <a:lnSpc>
                <a:spcPct val="100000"/>
              </a:lnSpc>
              <a:spcBef>
                <a:spcPts val="1800"/>
              </a:spcBef>
              <a:buFont typeface="Courier New"/>
              <a:buChar char="o"/>
              <a:tabLst>
                <a:tab pos="1275080" algn="l"/>
                <a:tab pos="1275715" algn="l"/>
              </a:tabLst>
            </a:pPr>
            <a:r>
              <a:rPr sz="2000" spc="-5" dirty="0">
                <a:solidFill>
                  <a:srgbClr val="0073A6"/>
                </a:solidFill>
                <a:latin typeface="Calibri"/>
                <a:cs typeface="Calibri"/>
              </a:rPr>
              <a:t>Biochemistry</a:t>
            </a:r>
            <a:r>
              <a:rPr sz="2000" spc="-2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73A6"/>
                </a:solidFill>
                <a:latin typeface="Calibri"/>
                <a:cs typeface="Calibri"/>
              </a:rPr>
              <a:t>tests</a:t>
            </a:r>
            <a:endParaRPr sz="2000">
              <a:latin typeface="Calibri"/>
              <a:cs typeface="Calibri"/>
            </a:endParaRPr>
          </a:p>
          <a:p>
            <a:pPr marL="1275080" indent="-457834">
              <a:lnSpc>
                <a:spcPct val="100000"/>
              </a:lnSpc>
              <a:spcBef>
                <a:spcPts val="1800"/>
              </a:spcBef>
              <a:buFont typeface="Courier New"/>
              <a:buChar char="o"/>
              <a:tabLst>
                <a:tab pos="1275080" algn="l"/>
                <a:tab pos="1275715" algn="l"/>
              </a:tabLst>
            </a:pPr>
            <a:r>
              <a:rPr sz="2000" spc="-10" dirty="0">
                <a:solidFill>
                  <a:srgbClr val="0073A6"/>
                </a:solidFill>
                <a:latin typeface="Calibri"/>
                <a:cs typeface="Calibri"/>
              </a:rPr>
              <a:t>Pathology</a:t>
            </a:r>
            <a:r>
              <a:rPr sz="2000" spc="-4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73A6"/>
                </a:solidFill>
                <a:latin typeface="Calibri"/>
                <a:cs typeface="Calibri"/>
              </a:rPr>
              <a:t>tests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57200" y="1708404"/>
            <a:ext cx="1828800" cy="4849495"/>
            <a:chOff x="457200" y="1708404"/>
            <a:chExt cx="1828800" cy="48494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001512"/>
              <a:ext cx="1828800" cy="5562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60" y="1708404"/>
              <a:ext cx="352044" cy="425043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598677"/>
            <a:ext cx="10904855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-40" dirty="0">
                <a:solidFill>
                  <a:srgbClr val="001F5C"/>
                </a:solidFill>
                <a:latin typeface="Calibri"/>
                <a:cs typeface="Calibri"/>
              </a:rPr>
              <a:t>Value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 chain:</a:t>
            </a:r>
            <a:r>
              <a:rPr sz="3200" spc="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145" dirty="0">
                <a:solidFill>
                  <a:srgbClr val="001F5C"/>
                </a:solidFill>
                <a:latin typeface="Calibri"/>
                <a:cs typeface="Calibri"/>
              </a:rPr>
              <a:t>To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1F5C"/>
                </a:solidFill>
                <a:latin typeface="Calibri"/>
                <a:cs typeface="Calibri"/>
              </a:rPr>
              <a:t>ensure</a:t>
            </a:r>
            <a:r>
              <a:rPr sz="32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001F5C"/>
                </a:solidFill>
                <a:latin typeface="Calibri"/>
                <a:cs typeface="Calibri"/>
              </a:rPr>
              <a:t>improved</a:t>
            </a:r>
            <a:r>
              <a:rPr sz="32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access</a:t>
            </a:r>
            <a:r>
              <a:rPr sz="32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001F5C"/>
                </a:solidFill>
                <a:latin typeface="Calibri"/>
                <a:cs typeface="Calibri"/>
              </a:rPr>
              <a:t>safe,</a:t>
            </a:r>
            <a:r>
              <a:rPr sz="32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001F5C"/>
                </a:solidFill>
                <a:latin typeface="Calibri"/>
                <a:cs typeface="Calibri"/>
              </a:rPr>
              <a:t>quality,</a:t>
            </a:r>
            <a:r>
              <a:rPr sz="3200" spc="4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001F5C"/>
                </a:solidFill>
                <a:latin typeface="Calibri"/>
                <a:cs typeface="Calibri"/>
              </a:rPr>
              <a:t>affordable </a:t>
            </a:r>
            <a:r>
              <a:rPr sz="3200" spc="-70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medical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devices</a:t>
            </a:r>
            <a:r>
              <a:rPr sz="32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including</a:t>
            </a:r>
            <a:r>
              <a:rPr sz="3200" spc="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all</a:t>
            </a:r>
            <a:r>
              <a:rPr sz="32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1F5C"/>
                </a:solidFill>
                <a:latin typeface="Calibri"/>
                <a:cs typeface="Calibri"/>
              </a:rPr>
              <a:t>diagnostics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19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39567" y="1565147"/>
            <a:ext cx="4706620" cy="784860"/>
            <a:chOff x="2639567" y="1565147"/>
            <a:chExt cx="4706620" cy="784860"/>
          </a:xfrm>
        </p:grpSpPr>
        <p:sp>
          <p:nvSpPr>
            <p:cNvPr id="10" name="object 10"/>
            <p:cNvSpPr/>
            <p:nvPr/>
          </p:nvSpPr>
          <p:spPr>
            <a:xfrm>
              <a:off x="2658617" y="1584197"/>
              <a:ext cx="4668520" cy="746760"/>
            </a:xfrm>
            <a:custGeom>
              <a:avLst/>
              <a:gdLst/>
              <a:ahLst/>
              <a:cxnLst/>
              <a:rect l="l" t="t" r="r" b="b"/>
              <a:pathLst>
                <a:path w="4668520" h="746760">
                  <a:moveTo>
                    <a:pt x="4543552" y="0"/>
                  </a:moveTo>
                  <a:lnTo>
                    <a:pt x="0" y="0"/>
                  </a:lnTo>
                  <a:lnTo>
                    <a:pt x="0" y="746760"/>
                  </a:lnTo>
                  <a:lnTo>
                    <a:pt x="4543552" y="746760"/>
                  </a:lnTo>
                  <a:lnTo>
                    <a:pt x="4591984" y="736975"/>
                  </a:lnTo>
                  <a:lnTo>
                    <a:pt x="4631547" y="710295"/>
                  </a:lnTo>
                  <a:lnTo>
                    <a:pt x="4658227" y="670732"/>
                  </a:lnTo>
                  <a:lnTo>
                    <a:pt x="4668011" y="622300"/>
                  </a:lnTo>
                  <a:lnTo>
                    <a:pt x="4668011" y="124460"/>
                  </a:lnTo>
                  <a:lnTo>
                    <a:pt x="4658227" y="76027"/>
                  </a:lnTo>
                  <a:lnTo>
                    <a:pt x="4631547" y="36464"/>
                  </a:lnTo>
                  <a:lnTo>
                    <a:pt x="4591984" y="9784"/>
                  </a:lnTo>
                  <a:lnTo>
                    <a:pt x="454355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58617" y="1584197"/>
              <a:ext cx="4668520" cy="746760"/>
            </a:xfrm>
            <a:custGeom>
              <a:avLst/>
              <a:gdLst/>
              <a:ahLst/>
              <a:cxnLst/>
              <a:rect l="l" t="t" r="r" b="b"/>
              <a:pathLst>
                <a:path w="4668520" h="746760">
                  <a:moveTo>
                    <a:pt x="4668011" y="124460"/>
                  </a:moveTo>
                  <a:lnTo>
                    <a:pt x="4668011" y="622300"/>
                  </a:lnTo>
                  <a:lnTo>
                    <a:pt x="4658227" y="670732"/>
                  </a:lnTo>
                  <a:lnTo>
                    <a:pt x="4631547" y="710295"/>
                  </a:lnTo>
                  <a:lnTo>
                    <a:pt x="4591984" y="736975"/>
                  </a:lnTo>
                  <a:lnTo>
                    <a:pt x="4543552" y="746760"/>
                  </a:lnTo>
                  <a:lnTo>
                    <a:pt x="0" y="746760"/>
                  </a:lnTo>
                  <a:lnTo>
                    <a:pt x="0" y="0"/>
                  </a:lnTo>
                  <a:lnTo>
                    <a:pt x="4543552" y="0"/>
                  </a:lnTo>
                  <a:lnTo>
                    <a:pt x="4591984" y="9784"/>
                  </a:lnTo>
                  <a:lnTo>
                    <a:pt x="4631547" y="36464"/>
                  </a:lnTo>
                  <a:lnTo>
                    <a:pt x="4658227" y="76027"/>
                  </a:lnTo>
                  <a:lnTo>
                    <a:pt x="4668011" y="124460"/>
                  </a:lnTo>
                  <a:close/>
                </a:path>
              </a:pathLst>
            </a:custGeom>
            <a:ln w="38100">
              <a:solidFill>
                <a:srgbClr val="F884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380489" y="1577086"/>
            <a:ext cx="1093470" cy="3033395"/>
            <a:chOff x="1380489" y="1577086"/>
            <a:chExt cx="1093470" cy="3033395"/>
          </a:xfrm>
        </p:grpSpPr>
        <p:sp>
          <p:nvSpPr>
            <p:cNvPr id="13" name="object 13"/>
            <p:cNvSpPr/>
            <p:nvPr/>
          </p:nvSpPr>
          <p:spPr>
            <a:xfrm>
              <a:off x="1386839" y="1583436"/>
              <a:ext cx="1080770" cy="1149350"/>
            </a:xfrm>
            <a:custGeom>
              <a:avLst/>
              <a:gdLst/>
              <a:ahLst/>
              <a:cxnLst/>
              <a:rect l="l" t="t" r="r" b="b"/>
              <a:pathLst>
                <a:path w="1080770" h="1149350">
                  <a:moveTo>
                    <a:pt x="1080516" y="0"/>
                  </a:moveTo>
                  <a:lnTo>
                    <a:pt x="540258" y="540258"/>
                  </a:lnTo>
                  <a:lnTo>
                    <a:pt x="0" y="0"/>
                  </a:lnTo>
                  <a:lnTo>
                    <a:pt x="0" y="608838"/>
                  </a:lnTo>
                  <a:lnTo>
                    <a:pt x="540258" y="1149096"/>
                  </a:lnTo>
                  <a:lnTo>
                    <a:pt x="1080516" y="608838"/>
                  </a:lnTo>
                  <a:lnTo>
                    <a:pt x="108051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86839" y="1583436"/>
              <a:ext cx="1080770" cy="1149350"/>
            </a:xfrm>
            <a:custGeom>
              <a:avLst/>
              <a:gdLst/>
              <a:ahLst/>
              <a:cxnLst/>
              <a:rect l="l" t="t" r="r" b="b"/>
              <a:pathLst>
                <a:path w="1080770" h="1149350">
                  <a:moveTo>
                    <a:pt x="1080516" y="0"/>
                  </a:moveTo>
                  <a:lnTo>
                    <a:pt x="1080516" y="608838"/>
                  </a:lnTo>
                  <a:lnTo>
                    <a:pt x="540258" y="1149096"/>
                  </a:lnTo>
                  <a:lnTo>
                    <a:pt x="0" y="608838"/>
                  </a:lnTo>
                  <a:lnTo>
                    <a:pt x="0" y="0"/>
                  </a:lnTo>
                  <a:lnTo>
                    <a:pt x="540258" y="540258"/>
                  </a:lnTo>
                  <a:lnTo>
                    <a:pt x="1080516" y="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99031" y="3453384"/>
              <a:ext cx="969644" cy="1150620"/>
            </a:xfrm>
            <a:custGeom>
              <a:avLst/>
              <a:gdLst/>
              <a:ahLst/>
              <a:cxnLst/>
              <a:rect l="l" t="t" r="r" b="b"/>
              <a:pathLst>
                <a:path w="969644" h="1150620">
                  <a:moveTo>
                    <a:pt x="969263" y="0"/>
                  </a:moveTo>
                  <a:lnTo>
                    <a:pt x="484631" y="484631"/>
                  </a:lnTo>
                  <a:lnTo>
                    <a:pt x="0" y="0"/>
                  </a:lnTo>
                  <a:lnTo>
                    <a:pt x="0" y="665988"/>
                  </a:lnTo>
                  <a:lnTo>
                    <a:pt x="484631" y="1150620"/>
                  </a:lnTo>
                  <a:lnTo>
                    <a:pt x="969263" y="665988"/>
                  </a:lnTo>
                  <a:lnTo>
                    <a:pt x="969263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99031" y="3453384"/>
              <a:ext cx="969644" cy="1150620"/>
            </a:xfrm>
            <a:custGeom>
              <a:avLst/>
              <a:gdLst/>
              <a:ahLst/>
              <a:cxnLst/>
              <a:rect l="l" t="t" r="r" b="b"/>
              <a:pathLst>
                <a:path w="969644" h="1150620">
                  <a:moveTo>
                    <a:pt x="969263" y="0"/>
                  </a:moveTo>
                  <a:lnTo>
                    <a:pt x="969263" y="665988"/>
                  </a:lnTo>
                  <a:lnTo>
                    <a:pt x="484631" y="1150620"/>
                  </a:lnTo>
                  <a:lnTo>
                    <a:pt x="0" y="665988"/>
                  </a:lnTo>
                  <a:lnTo>
                    <a:pt x="0" y="0"/>
                  </a:lnTo>
                  <a:lnTo>
                    <a:pt x="484631" y="484631"/>
                  </a:lnTo>
                  <a:lnTo>
                    <a:pt x="969263" y="0"/>
                  </a:lnTo>
                  <a:close/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499742" y="3907028"/>
            <a:ext cx="767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eg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ul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726435" y="3506723"/>
            <a:ext cx="7526020" cy="784860"/>
            <a:chOff x="2726435" y="3506723"/>
            <a:chExt cx="7526020" cy="784860"/>
          </a:xfrm>
        </p:grpSpPr>
        <p:sp>
          <p:nvSpPr>
            <p:cNvPr id="19" name="object 19"/>
            <p:cNvSpPr/>
            <p:nvPr/>
          </p:nvSpPr>
          <p:spPr>
            <a:xfrm>
              <a:off x="2745485" y="3525773"/>
              <a:ext cx="7487920" cy="746760"/>
            </a:xfrm>
            <a:custGeom>
              <a:avLst/>
              <a:gdLst/>
              <a:ahLst/>
              <a:cxnLst/>
              <a:rect l="l" t="t" r="r" b="b"/>
              <a:pathLst>
                <a:path w="7487920" h="746760">
                  <a:moveTo>
                    <a:pt x="7362952" y="0"/>
                  </a:moveTo>
                  <a:lnTo>
                    <a:pt x="0" y="0"/>
                  </a:lnTo>
                  <a:lnTo>
                    <a:pt x="0" y="746759"/>
                  </a:lnTo>
                  <a:lnTo>
                    <a:pt x="7362952" y="746759"/>
                  </a:lnTo>
                  <a:lnTo>
                    <a:pt x="7411384" y="736975"/>
                  </a:lnTo>
                  <a:lnTo>
                    <a:pt x="7450947" y="710295"/>
                  </a:lnTo>
                  <a:lnTo>
                    <a:pt x="7477627" y="670732"/>
                  </a:lnTo>
                  <a:lnTo>
                    <a:pt x="7487411" y="622300"/>
                  </a:lnTo>
                  <a:lnTo>
                    <a:pt x="7487411" y="124459"/>
                  </a:lnTo>
                  <a:lnTo>
                    <a:pt x="7477627" y="76027"/>
                  </a:lnTo>
                  <a:lnTo>
                    <a:pt x="7450947" y="36464"/>
                  </a:lnTo>
                  <a:lnTo>
                    <a:pt x="7411384" y="9784"/>
                  </a:lnTo>
                  <a:lnTo>
                    <a:pt x="736295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45485" y="3525773"/>
              <a:ext cx="7487920" cy="746760"/>
            </a:xfrm>
            <a:custGeom>
              <a:avLst/>
              <a:gdLst/>
              <a:ahLst/>
              <a:cxnLst/>
              <a:rect l="l" t="t" r="r" b="b"/>
              <a:pathLst>
                <a:path w="7487920" h="746760">
                  <a:moveTo>
                    <a:pt x="7487411" y="124459"/>
                  </a:moveTo>
                  <a:lnTo>
                    <a:pt x="7487411" y="622300"/>
                  </a:lnTo>
                  <a:lnTo>
                    <a:pt x="7477627" y="670732"/>
                  </a:lnTo>
                  <a:lnTo>
                    <a:pt x="7450947" y="710295"/>
                  </a:lnTo>
                  <a:lnTo>
                    <a:pt x="7411384" y="736975"/>
                  </a:lnTo>
                  <a:lnTo>
                    <a:pt x="7362952" y="746759"/>
                  </a:lnTo>
                  <a:lnTo>
                    <a:pt x="0" y="746759"/>
                  </a:lnTo>
                  <a:lnTo>
                    <a:pt x="0" y="0"/>
                  </a:lnTo>
                  <a:lnTo>
                    <a:pt x="7362952" y="0"/>
                  </a:lnTo>
                  <a:lnTo>
                    <a:pt x="7411384" y="9784"/>
                  </a:lnTo>
                  <a:lnTo>
                    <a:pt x="7450947" y="36464"/>
                  </a:lnTo>
                  <a:lnTo>
                    <a:pt x="7477627" y="76027"/>
                  </a:lnTo>
                  <a:lnTo>
                    <a:pt x="7487411" y="124459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860675" y="3558106"/>
            <a:ext cx="4496435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40"/>
              </a:spcBef>
              <a:buChar char="•"/>
              <a:tabLst>
                <a:tab pos="185420" algn="l"/>
              </a:tabLst>
            </a:pPr>
            <a:r>
              <a:rPr sz="1800" spc="-10" dirty="0">
                <a:latin typeface="Calibri"/>
                <a:cs typeface="Calibri"/>
              </a:rPr>
              <a:t>Regulation process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 medical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devices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45"/>
              </a:spcBef>
              <a:buChar char="•"/>
              <a:tabLst>
                <a:tab pos="185420" algn="l"/>
              </a:tabLst>
            </a:pPr>
            <a:r>
              <a:rPr sz="1800" spc="-10" dirty="0">
                <a:solidFill>
                  <a:srgbClr val="00AF50"/>
                </a:solidFill>
                <a:latin typeface="Calibri"/>
                <a:cs typeface="Calibri"/>
              </a:rPr>
              <a:t>Lists</a:t>
            </a:r>
            <a:r>
              <a:rPr sz="1800" spc="-5" dirty="0">
                <a:solidFill>
                  <a:srgbClr val="00AF50"/>
                </a:solidFill>
                <a:latin typeface="Calibri"/>
                <a:cs typeface="Calibri"/>
              </a:rPr>
              <a:t> of </a:t>
            </a:r>
            <a:r>
              <a:rPr sz="1800" spc="-10" dirty="0">
                <a:solidFill>
                  <a:srgbClr val="00AF50"/>
                </a:solidFill>
                <a:latin typeface="Calibri"/>
                <a:cs typeface="Calibri"/>
              </a:rPr>
              <a:t>approved</a:t>
            </a:r>
            <a:r>
              <a:rPr sz="1800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AF50"/>
                </a:solidFill>
                <a:latin typeface="Calibri"/>
                <a:cs typeface="Calibri"/>
              </a:rPr>
              <a:t>MD </a:t>
            </a:r>
            <a:r>
              <a:rPr sz="1800" spc="-15" dirty="0">
                <a:solidFill>
                  <a:srgbClr val="00AF50"/>
                </a:solidFill>
                <a:latin typeface="Calibri"/>
                <a:cs typeface="Calibri"/>
              </a:rPr>
              <a:t>for</a:t>
            </a:r>
            <a:r>
              <a:rPr sz="1800" spc="-10" dirty="0">
                <a:solidFill>
                  <a:srgbClr val="00AF50"/>
                </a:solidFill>
                <a:latin typeface="Calibri"/>
                <a:cs typeface="Calibri"/>
              </a:rPr>
              <a:t> marketing</a:t>
            </a:r>
            <a:r>
              <a:rPr sz="1800" spc="-5" dirty="0">
                <a:solidFill>
                  <a:srgbClr val="00AF50"/>
                </a:solidFill>
                <a:latin typeface="Calibri"/>
                <a:cs typeface="Calibri"/>
              </a:rPr>
              <a:t> in country</a:t>
            </a:r>
            <a:r>
              <a:rPr sz="1200" spc="-5" dirty="0">
                <a:solidFill>
                  <a:srgbClr val="9171DF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392682" y="2468626"/>
            <a:ext cx="1021715" cy="1162050"/>
            <a:chOff x="1392682" y="2468626"/>
            <a:chExt cx="1021715" cy="1162050"/>
          </a:xfrm>
        </p:grpSpPr>
        <p:sp>
          <p:nvSpPr>
            <p:cNvPr id="23" name="object 23"/>
            <p:cNvSpPr/>
            <p:nvPr/>
          </p:nvSpPr>
          <p:spPr>
            <a:xfrm>
              <a:off x="1399032" y="2474976"/>
              <a:ext cx="1009015" cy="1149350"/>
            </a:xfrm>
            <a:custGeom>
              <a:avLst/>
              <a:gdLst/>
              <a:ahLst/>
              <a:cxnLst/>
              <a:rect l="l" t="t" r="r" b="b"/>
              <a:pathLst>
                <a:path w="1009014" h="1149350">
                  <a:moveTo>
                    <a:pt x="1008888" y="0"/>
                  </a:moveTo>
                  <a:lnTo>
                    <a:pt x="504444" y="504444"/>
                  </a:lnTo>
                  <a:lnTo>
                    <a:pt x="0" y="0"/>
                  </a:lnTo>
                  <a:lnTo>
                    <a:pt x="0" y="644651"/>
                  </a:lnTo>
                  <a:lnTo>
                    <a:pt x="504444" y="1149096"/>
                  </a:lnTo>
                  <a:lnTo>
                    <a:pt x="1008888" y="644651"/>
                  </a:lnTo>
                  <a:lnTo>
                    <a:pt x="1008888" y="0"/>
                  </a:lnTo>
                  <a:close/>
                </a:path>
              </a:pathLst>
            </a:custGeom>
            <a:solidFill>
              <a:srgbClr val="F720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99032" y="2474976"/>
              <a:ext cx="1009015" cy="1149350"/>
            </a:xfrm>
            <a:custGeom>
              <a:avLst/>
              <a:gdLst/>
              <a:ahLst/>
              <a:cxnLst/>
              <a:rect l="l" t="t" r="r" b="b"/>
              <a:pathLst>
                <a:path w="1009014" h="1149350">
                  <a:moveTo>
                    <a:pt x="1008888" y="0"/>
                  </a:moveTo>
                  <a:lnTo>
                    <a:pt x="1008888" y="644651"/>
                  </a:lnTo>
                  <a:lnTo>
                    <a:pt x="504444" y="1149096"/>
                  </a:lnTo>
                  <a:lnTo>
                    <a:pt x="0" y="644651"/>
                  </a:lnTo>
                  <a:lnTo>
                    <a:pt x="0" y="0"/>
                  </a:lnTo>
                  <a:lnTo>
                    <a:pt x="504444" y="504444"/>
                  </a:lnTo>
                  <a:lnTo>
                    <a:pt x="1008888" y="0"/>
                  </a:lnTo>
                  <a:close/>
                </a:path>
              </a:pathLst>
            </a:custGeom>
            <a:ln w="12700">
              <a:solidFill>
                <a:srgbClr val="F720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18030" y="2927730"/>
            <a:ext cx="772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Assessment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26435" y="2459735"/>
            <a:ext cx="7694930" cy="784860"/>
            <a:chOff x="2726435" y="2459735"/>
            <a:chExt cx="7694930" cy="784860"/>
          </a:xfrm>
        </p:grpSpPr>
        <p:sp>
          <p:nvSpPr>
            <p:cNvPr id="27" name="object 27"/>
            <p:cNvSpPr/>
            <p:nvPr/>
          </p:nvSpPr>
          <p:spPr>
            <a:xfrm>
              <a:off x="2745485" y="2478785"/>
              <a:ext cx="7656830" cy="746760"/>
            </a:xfrm>
            <a:custGeom>
              <a:avLst/>
              <a:gdLst/>
              <a:ahLst/>
              <a:cxnLst/>
              <a:rect l="l" t="t" r="r" b="b"/>
              <a:pathLst>
                <a:path w="7656830" h="746760">
                  <a:moveTo>
                    <a:pt x="7532115" y="0"/>
                  </a:moveTo>
                  <a:lnTo>
                    <a:pt x="0" y="0"/>
                  </a:lnTo>
                  <a:lnTo>
                    <a:pt x="0" y="746760"/>
                  </a:lnTo>
                  <a:lnTo>
                    <a:pt x="7532115" y="746760"/>
                  </a:lnTo>
                  <a:lnTo>
                    <a:pt x="7580548" y="736975"/>
                  </a:lnTo>
                  <a:lnTo>
                    <a:pt x="7620111" y="710295"/>
                  </a:lnTo>
                  <a:lnTo>
                    <a:pt x="7646791" y="670732"/>
                  </a:lnTo>
                  <a:lnTo>
                    <a:pt x="7656575" y="622300"/>
                  </a:lnTo>
                  <a:lnTo>
                    <a:pt x="7656575" y="124460"/>
                  </a:lnTo>
                  <a:lnTo>
                    <a:pt x="7646791" y="76027"/>
                  </a:lnTo>
                  <a:lnTo>
                    <a:pt x="7620111" y="36464"/>
                  </a:lnTo>
                  <a:lnTo>
                    <a:pt x="7580548" y="9784"/>
                  </a:lnTo>
                  <a:lnTo>
                    <a:pt x="753211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45485" y="2478785"/>
              <a:ext cx="7656830" cy="746760"/>
            </a:xfrm>
            <a:custGeom>
              <a:avLst/>
              <a:gdLst/>
              <a:ahLst/>
              <a:cxnLst/>
              <a:rect l="l" t="t" r="r" b="b"/>
              <a:pathLst>
                <a:path w="7656830" h="746760">
                  <a:moveTo>
                    <a:pt x="7656575" y="124460"/>
                  </a:moveTo>
                  <a:lnTo>
                    <a:pt x="7656575" y="622300"/>
                  </a:lnTo>
                  <a:lnTo>
                    <a:pt x="7646791" y="670732"/>
                  </a:lnTo>
                  <a:lnTo>
                    <a:pt x="7620111" y="710295"/>
                  </a:lnTo>
                  <a:lnTo>
                    <a:pt x="7580548" y="736975"/>
                  </a:lnTo>
                  <a:lnTo>
                    <a:pt x="7532115" y="746760"/>
                  </a:lnTo>
                  <a:lnTo>
                    <a:pt x="0" y="746760"/>
                  </a:lnTo>
                  <a:lnTo>
                    <a:pt x="0" y="0"/>
                  </a:lnTo>
                  <a:lnTo>
                    <a:pt x="7532115" y="0"/>
                  </a:lnTo>
                  <a:lnTo>
                    <a:pt x="7580548" y="9784"/>
                  </a:lnTo>
                  <a:lnTo>
                    <a:pt x="7620111" y="36464"/>
                  </a:lnTo>
                  <a:lnTo>
                    <a:pt x="7646791" y="76027"/>
                  </a:lnTo>
                  <a:lnTo>
                    <a:pt x="7656575" y="124460"/>
                  </a:lnTo>
                  <a:close/>
                </a:path>
              </a:pathLst>
            </a:custGeom>
            <a:ln w="38100">
              <a:solidFill>
                <a:srgbClr val="F720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720976" y="1655190"/>
            <a:ext cx="6957695" cy="130746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37615" marR="2014220" indent="-172720">
              <a:lnSpc>
                <a:spcPts val="1970"/>
              </a:lnSpc>
              <a:spcBef>
                <a:spcPts val="325"/>
              </a:spcBef>
              <a:buChar char="•"/>
              <a:tabLst>
                <a:tab pos="1238250" algn="l"/>
              </a:tabLst>
            </a:pPr>
            <a:r>
              <a:rPr sz="1800" spc="-5" dirty="0">
                <a:latin typeface="Calibri"/>
                <a:cs typeface="Calibri"/>
              </a:rPr>
              <a:t>Industry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Academics: </a:t>
            </a:r>
            <a:r>
              <a:rPr sz="1800" spc="-10" dirty="0">
                <a:latin typeface="Calibri"/>
                <a:cs typeface="Calibri"/>
              </a:rPr>
              <a:t>Research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development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should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</a:t>
            </a:r>
            <a:r>
              <a:rPr sz="18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based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on needs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689"/>
              </a:lnSpc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R&amp;D</a:t>
            </a:r>
            <a:endParaRPr sz="1600">
              <a:latin typeface="Calibri"/>
              <a:cs typeface="Calibri"/>
            </a:endParaRPr>
          </a:p>
          <a:p>
            <a:pPr marL="1309370" lvl="1" indent="-172720">
              <a:lnSpc>
                <a:spcPct val="100000"/>
              </a:lnSpc>
              <a:spcBef>
                <a:spcPts val="270"/>
              </a:spcBef>
              <a:buChar char="•"/>
              <a:tabLst>
                <a:tab pos="1309370" algn="l"/>
              </a:tabLst>
            </a:pPr>
            <a:r>
              <a:rPr sz="1600" spc="-5" dirty="0">
                <a:latin typeface="Calibri"/>
                <a:cs typeface="Calibri"/>
              </a:rPr>
              <a:t>Health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Technology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Assessment</a:t>
            </a:r>
            <a:endParaRPr sz="1600">
              <a:latin typeface="Calibri"/>
              <a:cs typeface="Calibri"/>
            </a:endParaRPr>
          </a:p>
          <a:p>
            <a:pPr marL="1309370" lvl="1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309370" algn="l"/>
              </a:tabLst>
            </a:pPr>
            <a:r>
              <a:rPr sz="1600" spc="-5" dirty="0">
                <a:solidFill>
                  <a:srgbClr val="DD8141"/>
                </a:solidFill>
                <a:latin typeface="Calibri"/>
                <a:cs typeface="Calibri"/>
              </a:rPr>
              <a:t>Selection</a:t>
            </a:r>
            <a:r>
              <a:rPr sz="1600" spc="10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DD8141"/>
                </a:solidFill>
                <a:latin typeface="Calibri"/>
                <a:cs typeface="Calibri"/>
              </a:rPr>
              <a:t>of National</a:t>
            </a:r>
            <a:r>
              <a:rPr sz="1600" spc="-10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DD8141"/>
                </a:solidFill>
                <a:latin typeface="Calibri"/>
                <a:cs typeface="Calibri"/>
              </a:rPr>
              <a:t>Lists</a:t>
            </a:r>
            <a:r>
              <a:rPr sz="1600" spc="-10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DD8141"/>
                </a:solidFill>
                <a:latin typeface="Calibri"/>
                <a:cs typeface="Calibri"/>
              </a:rPr>
              <a:t>of MD</a:t>
            </a:r>
            <a:r>
              <a:rPr sz="1600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DD8141"/>
                </a:solidFill>
                <a:latin typeface="Calibri"/>
                <a:cs typeface="Calibri"/>
              </a:rPr>
              <a:t>for</a:t>
            </a:r>
            <a:r>
              <a:rPr sz="1600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DD8141"/>
                </a:solidFill>
                <a:latin typeface="Calibri"/>
                <a:cs typeface="Calibri"/>
              </a:rPr>
              <a:t>reimbursement</a:t>
            </a:r>
            <a:r>
              <a:rPr sz="1600" spc="35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DD8141"/>
                </a:solidFill>
                <a:latin typeface="Calibri"/>
                <a:cs typeface="Calibri"/>
              </a:rPr>
              <a:t>or</a:t>
            </a:r>
            <a:r>
              <a:rPr sz="1600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DD8141"/>
                </a:solidFill>
                <a:latin typeface="Calibri"/>
                <a:cs typeface="Calibri"/>
              </a:rPr>
              <a:t>procurement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45435" y="2953257"/>
            <a:ext cx="56610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Calibri"/>
              <a:buChar char="•"/>
              <a:tabLst>
                <a:tab pos="185420" algn="l"/>
              </a:tabLst>
            </a:pPr>
            <a:r>
              <a:rPr sz="1600" b="1" spc="-5" dirty="0">
                <a:solidFill>
                  <a:srgbClr val="DD8141"/>
                </a:solidFill>
                <a:latin typeface="Calibri"/>
                <a:cs typeface="Calibri"/>
              </a:rPr>
              <a:t>(WHO</a:t>
            </a:r>
            <a:r>
              <a:rPr sz="1600" b="1" spc="5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DD8141"/>
                </a:solidFill>
                <a:latin typeface="Calibri"/>
                <a:cs typeface="Calibri"/>
              </a:rPr>
              <a:t>Essential</a:t>
            </a:r>
            <a:r>
              <a:rPr sz="1600" b="1" dirty="0">
                <a:solidFill>
                  <a:srgbClr val="DD8141"/>
                </a:solidFill>
                <a:latin typeface="Calibri"/>
                <a:cs typeface="Calibri"/>
              </a:rPr>
              <a:t> in</a:t>
            </a:r>
            <a:r>
              <a:rPr sz="1600" b="1" spc="5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DD8141"/>
                </a:solidFill>
                <a:latin typeface="Calibri"/>
                <a:cs typeface="Calibri"/>
              </a:rPr>
              <a:t>vitro</a:t>
            </a:r>
            <a:r>
              <a:rPr sz="1600" b="1" spc="5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DD8141"/>
                </a:solidFill>
                <a:latin typeface="Calibri"/>
                <a:cs typeface="Calibri"/>
              </a:rPr>
              <a:t>Diagnostics and</a:t>
            </a:r>
            <a:r>
              <a:rPr sz="1600" b="1" spc="5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DD8141"/>
                </a:solidFill>
                <a:latin typeface="Calibri"/>
                <a:cs typeface="Calibri"/>
              </a:rPr>
              <a:t>Priority</a:t>
            </a:r>
            <a:r>
              <a:rPr sz="1600" b="1" spc="5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DD8141"/>
                </a:solidFill>
                <a:latin typeface="Calibri"/>
                <a:cs typeface="Calibri"/>
              </a:rPr>
              <a:t>Medical</a:t>
            </a:r>
            <a:r>
              <a:rPr sz="1600" b="1" dirty="0">
                <a:solidFill>
                  <a:srgbClr val="DD8141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DD8141"/>
                </a:solidFill>
                <a:latin typeface="Calibri"/>
                <a:cs typeface="Calibri"/>
              </a:rPr>
              <a:t>Devices)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392682" y="4550409"/>
            <a:ext cx="1003300" cy="1323340"/>
            <a:chOff x="1392682" y="4550409"/>
            <a:chExt cx="1003300" cy="1323340"/>
          </a:xfrm>
        </p:grpSpPr>
        <p:sp>
          <p:nvSpPr>
            <p:cNvPr id="32" name="object 32"/>
            <p:cNvSpPr/>
            <p:nvPr/>
          </p:nvSpPr>
          <p:spPr>
            <a:xfrm>
              <a:off x="1399032" y="4556759"/>
              <a:ext cx="990600" cy="1310640"/>
            </a:xfrm>
            <a:custGeom>
              <a:avLst/>
              <a:gdLst/>
              <a:ahLst/>
              <a:cxnLst/>
              <a:rect l="l" t="t" r="r" b="b"/>
              <a:pathLst>
                <a:path w="990600" h="1310639">
                  <a:moveTo>
                    <a:pt x="990600" y="0"/>
                  </a:moveTo>
                  <a:lnTo>
                    <a:pt x="495300" y="495300"/>
                  </a:lnTo>
                  <a:lnTo>
                    <a:pt x="0" y="0"/>
                  </a:lnTo>
                  <a:lnTo>
                    <a:pt x="0" y="815339"/>
                  </a:lnTo>
                  <a:lnTo>
                    <a:pt x="495300" y="1310639"/>
                  </a:lnTo>
                  <a:lnTo>
                    <a:pt x="990600" y="815339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399032" y="4556759"/>
              <a:ext cx="990600" cy="1310640"/>
            </a:xfrm>
            <a:custGeom>
              <a:avLst/>
              <a:gdLst/>
              <a:ahLst/>
              <a:cxnLst/>
              <a:rect l="l" t="t" r="r" b="b"/>
              <a:pathLst>
                <a:path w="990600" h="1310639">
                  <a:moveTo>
                    <a:pt x="990600" y="0"/>
                  </a:moveTo>
                  <a:lnTo>
                    <a:pt x="990600" y="815339"/>
                  </a:lnTo>
                  <a:lnTo>
                    <a:pt x="495300" y="1310639"/>
                  </a:lnTo>
                  <a:lnTo>
                    <a:pt x="0" y="815339"/>
                  </a:lnTo>
                  <a:lnTo>
                    <a:pt x="0" y="0"/>
                  </a:lnTo>
                  <a:lnTo>
                    <a:pt x="495300" y="495300"/>
                  </a:lnTo>
                  <a:lnTo>
                    <a:pt x="990600" y="0"/>
                  </a:lnTo>
                  <a:close/>
                </a:path>
              </a:pathLst>
            </a:custGeom>
            <a:ln w="12700">
              <a:solidFill>
                <a:srgbClr val="9171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458594" y="5091125"/>
            <a:ext cx="8693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740151" y="4593335"/>
            <a:ext cx="7714615" cy="1499870"/>
            <a:chOff x="2740151" y="4593335"/>
            <a:chExt cx="7714615" cy="1499870"/>
          </a:xfrm>
        </p:grpSpPr>
        <p:sp>
          <p:nvSpPr>
            <p:cNvPr id="36" name="object 36"/>
            <p:cNvSpPr/>
            <p:nvPr/>
          </p:nvSpPr>
          <p:spPr>
            <a:xfrm>
              <a:off x="2759201" y="4612385"/>
              <a:ext cx="7676515" cy="1461770"/>
            </a:xfrm>
            <a:custGeom>
              <a:avLst/>
              <a:gdLst/>
              <a:ahLst/>
              <a:cxnLst/>
              <a:rect l="l" t="t" r="r" b="b"/>
              <a:pathLst>
                <a:path w="7676515" h="1461770">
                  <a:moveTo>
                    <a:pt x="7432802" y="0"/>
                  </a:moveTo>
                  <a:lnTo>
                    <a:pt x="0" y="0"/>
                  </a:lnTo>
                  <a:lnTo>
                    <a:pt x="0" y="1461515"/>
                  </a:lnTo>
                  <a:lnTo>
                    <a:pt x="7432802" y="1461515"/>
                  </a:lnTo>
                  <a:lnTo>
                    <a:pt x="7481882" y="1456567"/>
                  </a:lnTo>
                  <a:lnTo>
                    <a:pt x="7527601" y="1442374"/>
                  </a:lnTo>
                  <a:lnTo>
                    <a:pt x="7568977" y="1419915"/>
                  </a:lnTo>
                  <a:lnTo>
                    <a:pt x="7605029" y="1390172"/>
                  </a:lnTo>
                  <a:lnTo>
                    <a:pt x="7634777" y="1354122"/>
                  </a:lnTo>
                  <a:lnTo>
                    <a:pt x="7657240" y="1312745"/>
                  </a:lnTo>
                  <a:lnTo>
                    <a:pt x="7671437" y="1267021"/>
                  </a:lnTo>
                  <a:lnTo>
                    <a:pt x="7676388" y="1217930"/>
                  </a:lnTo>
                  <a:lnTo>
                    <a:pt x="7676388" y="243586"/>
                  </a:lnTo>
                  <a:lnTo>
                    <a:pt x="7671437" y="194505"/>
                  </a:lnTo>
                  <a:lnTo>
                    <a:pt x="7657240" y="148786"/>
                  </a:lnTo>
                  <a:lnTo>
                    <a:pt x="7634777" y="107410"/>
                  </a:lnTo>
                  <a:lnTo>
                    <a:pt x="7605029" y="71358"/>
                  </a:lnTo>
                  <a:lnTo>
                    <a:pt x="7568977" y="41610"/>
                  </a:lnTo>
                  <a:lnTo>
                    <a:pt x="7527601" y="19147"/>
                  </a:lnTo>
                  <a:lnTo>
                    <a:pt x="7481882" y="4950"/>
                  </a:lnTo>
                  <a:lnTo>
                    <a:pt x="743280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59201" y="4612385"/>
              <a:ext cx="7676515" cy="1461770"/>
            </a:xfrm>
            <a:custGeom>
              <a:avLst/>
              <a:gdLst/>
              <a:ahLst/>
              <a:cxnLst/>
              <a:rect l="l" t="t" r="r" b="b"/>
              <a:pathLst>
                <a:path w="7676515" h="1461770">
                  <a:moveTo>
                    <a:pt x="7676388" y="243586"/>
                  </a:moveTo>
                  <a:lnTo>
                    <a:pt x="7676388" y="1217930"/>
                  </a:lnTo>
                  <a:lnTo>
                    <a:pt x="7671437" y="1267021"/>
                  </a:lnTo>
                  <a:lnTo>
                    <a:pt x="7657240" y="1312745"/>
                  </a:lnTo>
                  <a:lnTo>
                    <a:pt x="7634777" y="1354122"/>
                  </a:lnTo>
                  <a:lnTo>
                    <a:pt x="7605029" y="1390172"/>
                  </a:lnTo>
                  <a:lnTo>
                    <a:pt x="7568977" y="1419915"/>
                  </a:lnTo>
                  <a:lnTo>
                    <a:pt x="7527601" y="1442374"/>
                  </a:lnTo>
                  <a:lnTo>
                    <a:pt x="7481882" y="1456567"/>
                  </a:lnTo>
                  <a:lnTo>
                    <a:pt x="7432802" y="1461515"/>
                  </a:lnTo>
                  <a:lnTo>
                    <a:pt x="0" y="1461515"/>
                  </a:lnTo>
                  <a:lnTo>
                    <a:pt x="0" y="0"/>
                  </a:lnTo>
                  <a:lnTo>
                    <a:pt x="7432802" y="0"/>
                  </a:lnTo>
                  <a:lnTo>
                    <a:pt x="7481882" y="4950"/>
                  </a:lnTo>
                  <a:lnTo>
                    <a:pt x="7527601" y="19147"/>
                  </a:lnTo>
                  <a:lnTo>
                    <a:pt x="7568977" y="41610"/>
                  </a:lnTo>
                  <a:lnTo>
                    <a:pt x="7605029" y="71358"/>
                  </a:lnTo>
                  <a:lnTo>
                    <a:pt x="7634777" y="107410"/>
                  </a:lnTo>
                  <a:lnTo>
                    <a:pt x="7657240" y="148786"/>
                  </a:lnTo>
                  <a:lnTo>
                    <a:pt x="7671437" y="194505"/>
                  </a:lnTo>
                  <a:lnTo>
                    <a:pt x="7676388" y="243586"/>
                  </a:lnTo>
                  <a:close/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859785" y="4663897"/>
            <a:ext cx="1271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sz="1600" spc="-15" dirty="0">
                <a:latin typeface="Calibri"/>
                <a:cs typeface="Calibri"/>
              </a:rPr>
              <a:t>Procurement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59785" y="4909210"/>
            <a:ext cx="4372610" cy="106489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20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Installation,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training,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maintenance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"/>
              </a:spcBef>
              <a:buChar char="•"/>
              <a:tabLst>
                <a:tab pos="185420" algn="l"/>
              </a:tabLst>
            </a:pPr>
            <a:r>
              <a:rPr sz="1600" spc="-20" dirty="0">
                <a:latin typeface="Calibri"/>
                <a:cs typeface="Calibri"/>
              </a:rPr>
              <a:t>Safe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use,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operating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costs</a:t>
            </a:r>
            <a:r>
              <a:rPr sz="1600" spc="3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 clinical </a:t>
            </a:r>
            <a:r>
              <a:rPr sz="1600" spc="-10" dirty="0">
                <a:latin typeface="Calibri"/>
                <a:cs typeface="Calibri"/>
              </a:rPr>
              <a:t>effectiveness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0"/>
              </a:spcBef>
              <a:buChar char="•"/>
              <a:tabLst>
                <a:tab pos="185420" algn="l"/>
              </a:tabLst>
            </a:pPr>
            <a:r>
              <a:rPr sz="1600" spc="-20" dirty="0">
                <a:solidFill>
                  <a:srgbClr val="00AF50"/>
                </a:solidFill>
                <a:latin typeface="Calibri"/>
                <a:cs typeface="Calibri"/>
              </a:rPr>
              <a:t>Post</a:t>
            </a:r>
            <a:r>
              <a:rPr sz="1600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AF50"/>
                </a:solidFill>
                <a:latin typeface="Calibri"/>
                <a:cs typeface="Calibri"/>
              </a:rPr>
              <a:t>market</a:t>
            </a:r>
            <a:r>
              <a:rPr sz="1600" spc="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50"/>
                </a:solidFill>
                <a:latin typeface="Calibri"/>
                <a:cs typeface="Calibri"/>
              </a:rPr>
              <a:t>surveillance</a:t>
            </a:r>
            <a:r>
              <a:rPr sz="1600" spc="35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50"/>
                </a:solidFill>
                <a:latin typeface="Calibri"/>
                <a:cs typeface="Calibri"/>
              </a:rPr>
              <a:t>and</a:t>
            </a:r>
            <a:r>
              <a:rPr sz="1600" spc="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Calibri"/>
                <a:cs typeface="Calibri"/>
              </a:rPr>
              <a:t>adverse</a:t>
            </a:r>
            <a:r>
              <a:rPr sz="1600" spc="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AF50"/>
                </a:solidFill>
                <a:latin typeface="Calibri"/>
                <a:cs typeface="Calibri"/>
              </a:rPr>
              <a:t>event</a:t>
            </a:r>
            <a:r>
              <a:rPr sz="160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Calibri"/>
                <a:cs typeface="Calibri"/>
              </a:rPr>
              <a:t>report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35"/>
              </a:spcBef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Decommissioning,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Replacement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584947" y="1050036"/>
            <a:ext cx="4360545" cy="4921250"/>
            <a:chOff x="7584947" y="1050036"/>
            <a:chExt cx="4360545" cy="4921250"/>
          </a:xfrm>
        </p:grpSpPr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68711" y="1783080"/>
              <a:ext cx="1604772" cy="147980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99319" y="3262884"/>
              <a:ext cx="2145792" cy="114147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38459" y="4404359"/>
              <a:ext cx="775716" cy="66446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40923" y="5218176"/>
              <a:ext cx="1260348" cy="73914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56775" y="4550664"/>
              <a:ext cx="1132331" cy="8961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43086" y="5432132"/>
              <a:ext cx="178630" cy="15288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51385" y="5432132"/>
              <a:ext cx="178630" cy="15288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9291509" y="5606857"/>
              <a:ext cx="891540" cy="364490"/>
            </a:xfrm>
            <a:custGeom>
              <a:avLst/>
              <a:gdLst/>
              <a:ahLst/>
              <a:cxnLst/>
              <a:rect l="l" t="t" r="r" b="b"/>
              <a:pathLst>
                <a:path w="891540" h="364489">
                  <a:moveTo>
                    <a:pt x="342967" y="115755"/>
                  </a:moveTo>
                  <a:lnTo>
                    <a:pt x="138817" y="115755"/>
                  </a:lnTo>
                  <a:lnTo>
                    <a:pt x="138817" y="364174"/>
                  </a:lnTo>
                  <a:lnTo>
                    <a:pt x="215373" y="364174"/>
                  </a:lnTo>
                  <a:lnTo>
                    <a:pt x="215373" y="360366"/>
                  </a:lnTo>
                  <a:lnTo>
                    <a:pt x="342967" y="360366"/>
                  </a:lnTo>
                  <a:lnTo>
                    <a:pt x="342967" y="115755"/>
                  </a:lnTo>
                  <a:close/>
                </a:path>
                <a:path w="891540" h="364489">
                  <a:moveTo>
                    <a:pt x="342967" y="360366"/>
                  </a:moveTo>
                  <a:lnTo>
                    <a:pt x="266411" y="360366"/>
                  </a:lnTo>
                  <a:lnTo>
                    <a:pt x="266411" y="364174"/>
                  </a:lnTo>
                  <a:lnTo>
                    <a:pt x="342967" y="364174"/>
                  </a:lnTo>
                  <a:lnTo>
                    <a:pt x="342967" y="360366"/>
                  </a:lnTo>
                  <a:close/>
                </a:path>
                <a:path w="891540" h="364489">
                  <a:moveTo>
                    <a:pt x="751266" y="115755"/>
                  </a:moveTo>
                  <a:lnTo>
                    <a:pt x="547116" y="115755"/>
                  </a:lnTo>
                  <a:lnTo>
                    <a:pt x="547116" y="204210"/>
                  </a:lnTo>
                  <a:lnTo>
                    <a:pt x="497099" y="364174"/>
                  </a:lnTo>
                  <a:lnTo>
                    <a:pt x="801283" y="364174"/>
                  </a:lnTo>
                  <a:lnTo>
                    <a:pt x="751266" y="204210"/>
                  </a:lnTo>
                  <a:lnTo>
                    <a:pt x="751266" y="115755"/>
                  </a:lnTo>
                  <a:close/>
                </a:path>
                <a:path w="891540" h="364489">
                  <a:moveTo>
                    <a:pt x="240892" y="0"/>
                  </a:moveTo>
                  <a:lnTo>
                    <a:pt x="188499" y="5528"/>
                  </a:lnTo>
                  <a:lnTo>
                    <a:pt x="147110" y="18410"/>
                  </a:lnTo>
                  <a:lnTo>
                    <a:pt x="103091" y="42538"/>
                  </a:lnTo>
                  <a:lnTo>
                    <a:pt x="75020" y="68798"/>
                  </a:lnTo>
                  <a:lnTo>
                    <a:pt x="1016" y="305765"/>
                  </a:lnTo>
                  <a:lnTo>
                    <a:pt x="0" y="319006"/>
                  </a:lnTo>
                  <a:lnTo>
                    <a:pt x="4366" y="331428"/>
                  </a:lnTo>
                  <a:lnTo>
                    <a:pt x="13756" y="341392"/>
                  </a:lnTo>
                  <a:lnTo>
                    <a:pt x="27811" y="347262"/>
                  </a:lnTo>
                  <a:lnTo>
                    <a:pt x="30363" y="349446"/>
                  </a:lnTo>
                  <a:lnTo>
                    <a:pt x="68142" y="335164"/>
                  </a:lnTo>
                  <a:lnTo>
                    <a:pt x="138817" y="115755"/>
                  </a:lnTo>
                  <a:lnTo>
                    <a:pt x="421682" y="115755"/>
                  </a:lnTo>
                  <a:lnTo>
                    <a:pt x="409315" y="76442"/>
                  </a:lnTo>
                  <a:lnTo>
                    <a:pt x="378513" y="43630"/>
                  </a:lnTo>
                  <a:lnTo>
                    <a:pt x="334135" y="19503"/>
                  </a:lnTo>
                  <a:lnTo>
                    <a:pt x="293285" y="5989"/>
                  </a:lnTo>
                  <a:lnTo>
                    <a:pt x="258834" y="631"/>
                  </a:lnTo>
                  <a:lnTo>
                    <a:pt x="240892" y="0"/>
                  </a:lnTo>
                  <a:close/>
                </a:path>
                <a:path w="891540" h="364489">
                  <a:moveTo>
                    <a:pt x="421682" y="115755"/>
                  </a:moveTo>
                  <a:lnTo>
                    <a:pt x="342967" y="115755"/>
                  </a:lnTo>
                  <a:lnTo>
                    <a:pt x="408039" y="324329"/>
                  </a:lnTo>
                  <a:lnTo>
                    <a:pt x="413642" y="334072"/>
                  </a:lnTo>
                  <a:lnTo>
                    <a:pt x="422234" y="341665"/>
                  </a:lnTo>
                  <a:lnTo>
                    <a:pt x="432980" y="346597"/>
                  </a:lnTo>
                  <a:lnTo>
                    <a:pt x="445042" y="348354"/>
                  </a:lnTo>
                  <a:lnTo>
                    <a:pt x="451421" y="348354"/>
                  </a:lnTo>
                  <a:lnTo>
                    <a:pt x="455249" y="347262"/>
                  </a:lnTo>
                  <a:lnTo>
                    <a:pt x="490596" y="294504"/>
                  </a:lnTo>
                  <a:lnTo>
                    <a:pt x="513782" y="221680"/>
                  </a:lnTo>
                  <a:lnTo>
                    <a:pt x="523761" y="190013"/>
                  </a:lnTo>
                  <a:lnTo>
                    <a:pt x="445041" y="190013"/>
                  </a:lnTo>
                  <a:lnTo>
                    <a:pt x="421682" y="115755"/>
                  </a:lnTo>
                  <a:close/>
                </a:path>
                <a:path w="891540" h="364489">
                  <a:moveTo>
                    <a:pt x="830019" y="115755"/>
                  </a:moveTo>
                  <a:lnTo>
                    <a:pt x="751266" y="115755"/>
                  </a:lnTo>
                  <a:lnTo>
                    <a:pt x="816339" y="324329"/>
                  </a:lnTo>
                  <a:lnTo>
                    <a:pt x="821941" y="334072"/>
                  </a:lnTo>
                  <a:lnTo>
                    <a:pt x="830533" y="341665"/>
                  </a:lnTo>
                  <a:lnTo>
                    <a:pt x="841279" y="346597"/>
                  </a:lnTo>
                  <a:lnTo>
                    <a:pt x="853341" y="348354"/>
                  </a:lnTo>
                  <a:lnTo>
                    <a:pt x="859720" y="348354"/>
                  </a:lnTo>
                  <a:lnTo>
                    <a:pt x="863548" y="347262"/>
                  </a:lnTo>
                  <a:lnTo>
                    <a:pt x="877062" y="341563"/>
                  </a:lnTo>
                  <a:lnTo>
                    <a:pt x="886504" y="331974"/>
                  </a:lnTo>
                  <a:lnTo>
                    <a:pt x="891162" y="319927"/>
                  </a:lnTo>
                  <a:lnTo>
                    <a:pt x="890321" y="306857"/>
                  </a:lnTo>
                  <a:lnTo>
                    <a:pt x="830019" y="115755"/>
                  </a:lnTo>
                  <a:close/>
                </a:path>
                <a:path w="891540" h="364489">
                  <a:moveTo>
                    <a:pt x="649191" y="0"/>
                  </a:moveTo>
                  <a:lnTo>
                    <a:pt x="596798" y="5528"/>
                  </a:lnTo>
                  <a:lnTo>
                    <a:pt x="555410" y="18411"/>
                  </a:lnTo>
                  <a:lnTo>
                    <a:pt x="511390" y="42538"/>
                  </a:lnTo>
                  <a:lnTo>
                    <a:pt x="483319" y="68798"/>
                  </a:lnTo>
                  <a:lnTo>
                    <a:pt x="445041" y="190013"/>
                  </a:lnTo>
                  <a:lnTo>
                    <a:pt x="523761" y="190013"/>
                  </a:lnTo>
                  <a:lnTo>
                    <a:pt x="536729" y="148857"/>
                  </a:lnTo>
                  <a:lnTo>
                    <a:pt x="547116" y="115755"/>
                  </a:lnTo>
                  <a:lnTo>
                    <a:pt x="830019" y="115755"/>
                  </a:lnTo>
                  <a:lnTo>
                    <a:pt x="817614" y="76442"/>
                  </a:lnTo>
                  <a:lnTo>
                    <a:pt x="786812" y="43630"/>
                  </a:lnTo>
                  <a:lnTo>
                    <a:pt x="742434" y="19503"/>
                  </a:lnTo>
                  <a:lnTo>
                    <a:pt x="701584" y="5989"/>
                  </a:lnTo>
                  <a:lnTo>
                    <a:pt x="667134" y="631"/>
                  </a:lnTo>
                  <a:lnTo>
                    <a:pt x="649191" y="0"/>
                  </a:lnTo>
                  <a:close/>
                </a:path>
              </a:pathLst>
            </a:custGeom>
            <a:solidFill>
              <a:srgbClr val="F068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84947" y="1050036"/>
              <a:ext cx="1761744" cy="16703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01511"/>
            <a:ext cx="1828800" cy="55626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500" y="469772"/>
            <a:ext cx="597979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Overview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2900" spc="-35" dirty="0">
                <a:solidFill>
                  <a:srgbClr val="001F5C"/>
                </a:solidFill>
                <a:latin typeface="Calibri"/>
                <a:cs typeface="Calibri"/>
              </a:rPr>
              <a:t> WHO’s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work</a:t>
            </a:r>
            <a:r>
              <a:rPr sz="2900" spc="-3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lang="en-CA" sz="2900" spc="-5" dirty="0">
                <a:solidFill>
                  <a:srgbClr val="001F5C"/>
                </a:solidFill>
                <a:latin typeface="Calibri"/>
                <a:cs typeface="Calibri"/>
              </a:rPr>
              <a:t>i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n</a:t>
            </a:r>
            <a:r>
              <a:rPr sz="29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diagnostics</a:t>
            </a:r>
            <a:endParaRPr sz="29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4585" y="1032128"/>
            <a:ext cx="8826500" cy="4861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spc="-5" dirty="0">
                <a:latin typeface="Calibri"/>
                <a:cs typeface="Calibri"/>
              </a:rPr>
              <a:t>Is </a:t>
            </a:r>
            <a:r>
              <a:rPr sz="1400" b="1" spc="-5" dirty="0">
                <a:latin typeface="Calibri"/>
                <a:cs typeface="Calibri"/>
              </a:rPr>
              <a:t>performed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at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all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levels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(HQ,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regional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offices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country offices)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of</a:t>
            </a:r>
            <a:r>
              <a:rPr sz="1400" spc="-10" dirty="0">
                <a:latin typeface="Calibri"/>
                <a:cs typeface="Calibri"/>
              </a:rPr>
              <a:t> WHO.</a:t>
            </a:r>
            <a:endParaRPr sz="1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b="1" spc="-5" dirty="0">
                <a:latin typeface="Calibri"/>
                <a:cs typeface="Calibri"/>
              </a:rPr>
              <a:t>Develops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norms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and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standards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on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diagnostics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These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include: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490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Guidelines</a:t>
            </a:r>
            <a:r>
              <a:rPr sz="1400" dirty="0">
                <a:latin typeface="Calibri"/>
                <a:cs typeface="Calibri"/>
              </a:rPr>
              <a:t> (e.g.</a:t>
            </a:r>
            <a:r>
              <a:rPr sz="1400" spc="-5" dirty="0">
                <a:latin typeface="Calibri"/>
                <a:cs typeface="Calibri"/>
              </a:rPr>
              <a:t> on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the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use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of</a:t>
            </a:r>
            <a:r>
              <a:rPr sz="1400" spc="-10" dirty="0">
                <a:latin typeface="Calibri"/>
                <a:cs typeface="Calibri"/>
              </a:rPr>
              <a:t> TB,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HIV,….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diagnostics)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Essential/priority</a:t>
            </a:r>
            <a:r>
              <a:rPr sz="14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lists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(e.g.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the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WHO EDL,</a:t>
            </a:r>
            <a:r>
              <a:rPr sz="1400" spc="-5" dirty="0">
                <a:latin typeface="Calibri"/>
                <a:cs typeface="Calibri"/>
              </a:rPr>
              <a:t> …)</a:t>
            </a:r>
            <a:r>
              <a:rPr sz="1400" dirty="0">
                <a:latin typeface="Calibri"/>
                <a:cs typeface="Calibri"/>
              </a:rPr>
              <a:t> with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technical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specifications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facilitate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selection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procurement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Guidance</a:t>
            </a:r>
            <a:r>
              <a:rPr sz="14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documents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(e.g.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 procurement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of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diagnostics,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post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market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surveillance,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quality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assurance….)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490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Target</a:t>
            </a:r>
            <a:r>
              <a:rPr sz="14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Product</a:t>
            </a:r>
            <a:r>
              <a:rPr sz="14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Profiles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encourage/facilitate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R&amp;D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priority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diagnostic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needs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WHO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prequalification</a:t>
            </a:r>
            <a:r>
              <a:rPr sz="14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 EUL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</a:t>
            </a:r>
            <a:r>
              <a:rPr sz="14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IVDs.</a:t>
            </a:r>
            <a:endParaRPr sz="1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 MT"/>
              <a:buChar char="•"/>
            </a:pPr>
            <a:endParaRPr sz="1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23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b="1" spc="-5" dirty="0">
                <a:latin typeface="Calibri"/>
                <a:cs typeface="Calibri"/>
              </a:rPr>
              <a:t>Provides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Country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support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strengthen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their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diagnostic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capacity </a:t>
            </a:r>
            <a:r>
              <a:rPr sz="1400" spc="-10" dirty="0">
                <a:latin typeface="Calibri"/>
                <a:cs typeface="Calibri"/>
              </a:rPr>
              <a:t>through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workshops,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training,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surveys,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visit,….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500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Regulatory</a:t>
            </a:r>
            <a:r>
              <a:rPr sz="14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strengthening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Technology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transfer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14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local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production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Conducting</a:t>
            </a:r>
            <a:r>
              <a:rPr sz="14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gap</a:t>
            </a:r>
            <a:r>
              <a:rPr sz="14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analysis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related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diagnostics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developing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approaches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address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gaps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(e.g.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national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EDLs)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Quality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assurance improvement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(SOPs, </a:t>
            </a:r>
            <a:r>
              <a:rPr sz="1400" spc="-5" dirty="0">
                <a:latin typeface="Calibri"/>
                <a:cs typeface="Calibri"/>
              </a:rPr>
              <a:t>training,…)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490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HR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training</a:t>
            </a:r>
            <a:r>
              <a:rPr sz="14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 upgrade</a:t>
            </a:r>
            <a:r>
              <a:rPr sz="1400" dirty="0">
                <a:latin typeface="Calibri"/>
                <a:cs typeface="Calibri"/>
              </a:rPr>
              <a:t> skills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509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spc="-5" dirty="0">
                <a:latin typeface="Calibri"/>
                <a:cs typeface="Calibri"/>
              </a:rPr>
              <a:t>Diagnostic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procurement</a:t>
            </a:r>
            <a:endParaRPr sz="14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500"/>
              </a:spcBef>
              <a:buFont typeface="Arial MT"/>
              <a:buChar char="•"/>
              <a:tabLst>
                <a:tab pos="697865" algn="l"/>
                <a:tab pos="699135" algn="l"/>
              </a:tabLst>
            </a:pPr>
            <a:r>
              <a:rPr sz="1400" dirty="0">
                <a:latin typeface="Calibri"/>
                <a:cs typeface="Calibri"/>
              </a:rPr>
              <a:t>…………..</a:t>
            </a:r>
            <a:endParaRPr sz="1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0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400" spc="-5" dirty="0">
                <a:latin typeface="Calibri"/>
                <a:cs typeface="Calibri"/>
              </a:rPr>
              <a:t>The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implementation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of the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resolution </a:t>
            </a:r>
            <a:r>
              <a:rPr sz="1400" dirty="0">
                <a:latin typeface="Calibri"/>
                <a:cs typeface="Calibri"/>
              </a:rPr>
              <a:t>will </a:t>
            </a:r>
            <a:r>
              <a:rPr sz="1400" b="1" dirty="0">
                <a:latin typeface="Calibri"/>
                <a:cs typeface="Calibri"/>
              </a:rPr>
              <a:t>build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on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the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above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work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by </a:t>
            </a:r>
            <a:r>
              <a:rPr sz="1400" b="1" spc="-10" dirty="0">
                <a:latin typeface="Calibri"/>
                <a:cs typeface="Calibri"/>
              </a:rPr>
              <a:t>WHO.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20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01511"/>
            <a:ext cx="1828800" cy="55626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7483" y="467613"/>
            <a:ext cx="9744710" cy="8661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500"/>
              </a:spcBef>
              <a:tabLst>
                <a:tab pos="6410325" algn="l"/>
              </a:tabLst>
            </a:pP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One </a:t>
            </a:r>
            <a:r>
              <a:rPr sz="2900" spc="-15" dirty="0">
                <a:solidFill>
                  <a:srgbClr val="001F5C"/>
                </a:solidFill>
                <a:latin typeface="Calibri"/>
                <a:cs typeface="Calibri"/>
              </a:rPr>
              <a:t>example</a:t>
            </a:r>
            <a:r>
              <a:rPr sz="29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of what 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WHO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does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25" dirty="0">
                <a:solidFill>
                  <a:srgbClr val="001F5C"/>
                </a:solidFill>
                <a:latin typeface="Calibri"/>
                <a:cs typeface="Calibri"/>
              </a:rPr>
              <a:t>for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IVDs:	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the</a:t>
            </a:r>
            <a:r>
              <a:rPr sz="2900" spc="-3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WHO</a:t>
            </a:r>
            <a:r>
              <a:rPr sz="29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model</a:t>
            </a:r>
            <a:r>
              <a:rPr sz="2900" spc="-4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list</a:t>
            </a:r>
            <a:r>
              <a:rPr sz="2900" spc="-3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of </a:t>
            </a:r>
            <a:r>
              <a:rPr sz="2900" spc="-64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essential</a:t>
            </a:r>
            <a:r>
              <a:rPr sz="2900" spc="-4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i="1" dirty="0">
                <a:solidFill>
                  <a:srgbClr val="001F5C"/>
                </a:solidFill>
                <a:latin typeface="Calibri"/>
                <a:cs typeface="Calibri"/>
              </a:rPr>
              <a:t>in</a:t>
            </a:r>
            <a:r>
              <a:rPr sz="2900" i="1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i="1" dirty="0">
                <a:solidFill>
                  <a:srgbClr val="001F5C"/>
                </a:solidFill>
                <a:latin typeface="Calibri"/>
                <a:cs typeface="Calibri"/>
              </a:rPr>
              <a:t>vitro</a:t>
            </a:r>
            <a:r>
              <a:rPr sz="2900" i="1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diagnostics</a:t>
            </a:r>
            <a:r>
              <a:rPr sz="2900" spc="-4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(the</a:t>
            </a:r>
            <a:r>
              <a:rPr sz="29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EDL)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46320" y="1574291"/>
            <a:ext cx="6221095" cy="3926204"/>
          </a:xfrm>
          <a:prstGeom prst="rect">
            <a:avLst/>
          </a:prstGeom>
          <a:solidFill>
            <a:srgbClr val="DDEEF8"/>
          </a:solidFill>
        </p:spPr>
        <p:txBody>
          <a:bodyPr vert="horz" wrap="square" lIns="0" tIns="166370" rIns="0" bIns="0" rtlCol="0">
            <a:spAutoFit/>
          </a:bodyPr>
          <a:lstStyle/>
          <a:p>
            <a:pPr marL="183515" marR="241300">
              <a:lnSpc>
                <a:spcPct val="100000"/>
              </a:lnSpc>
              <a:spcBef>
                <a:spcPts val="1310"/>
              </a:spcBef>
            </a:pP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The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WHO</a:t>
            </a:r>
            <a:r>
              <a:rPr sz="2000" spc="-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model</a:t>
            </a:r>
            <a:r>
              <a:rPr sz="2000" spc="-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list</a:t>
            </a:r>
            <a:r>
              <a:rPr sz="2000" spc="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20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essential</a:t>
            </a:r>
            <a:r>
              <a:rPr sz="2000" spc="3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in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vitro</a:t>
            </a:r>
            <a:r>
              <a:rPr sz="20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diagnostics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(EDL)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is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a</a:t>
            </a:r>
            <a:r>
              <a:rPr sz="20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policy document,</a:t>
            </a:r>
            <a:r>
              <a:rPr sz="2000" spc="-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based on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scientific</a:t>
            </a:r>
            <a:r>
              <a:rPr sz="2000" spc="3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evidence, </a:t>
            </a:r>
            <a:r>
              <a:rPr sz="2000" spc="-434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consisting in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 a 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register</a:t>
            </a:r>
            <a:r>
              <a:rPr sz="20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categories</a:t>
            </a:r>
            <a:r>
              <a:rPr sz="20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IVD</a:t>
            </a:r>
            <a:r>
              <a:rPr sz="20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tests</a:t>
            </a:r>
            <a:r>
              <a:rPr sz="2000" spc="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and </a:t>
            </a:r>
            <a:r>
              <a:rPr sz="20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recommendations </a:t>
            </a:r>
            <a:r>
              <a:rPr sz="2000" spc="-15" dirty="0">
                <a:solidFill>
                  <a:srgbClr val="001F5C"/>
                </a:solidFill>
                <a:latin typeface="Calibri"/>
                <a:cs typeface="Calibri"/>
              </a:rPr>
              <a:t>for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those </a:t>
            </a:r>
            <a:r>
              <a:rPr sz="2000" spc="-15" dirty="0">
                <a:solidFill>
                  <a:srgbClr val="001F5C"/>
                </a:solidFill>
                <a:latin typeface="Calibri"/>
                <a:cs typeface="Calibri"/>
              </a:rPr>
              <a:t>test</a:t>
            </a:r>
            <a:r>
              <a:rPr sz="20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(assay</a:t>
            </a:r>
            <a:r>
              <a:rPr sz="20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C"/>
                </a:solidFill>
                <a:latin typeface="Calibri"/>
                <a:cs typeface="Calibri"/>
              </a:rPr>
              <a:t>format,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C"/>
                </a:solidFill>
                <a:latin typeface="Calibri"/>
                <a:cs typeface="Calibri"/>
              </a:rPr>
              <a:t>test 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purpose,</a:t>
            </a:r>
            <a:r>
              <a:rPr sz="2000" spc="-3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specimen</a:t>
            </a:r>
            <a:r>
              <a:rPr sz="20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type,</a:t>
            </a:r>
            <a:r>
              <a:rPr sz="20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healthcare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setting).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984250" indent="-342900">
              <a:lnSpc>
                <a:spcPct val="100000"/>
              </a:lnSpc>
              <a:spcBef>
                <a:spcPts val="1465"/>
              </a:spcBef>
              <a:buFont typeface="Arial MT"/>
              <a:buChar char="•"/>
              <a:tabLst>
                <a:tab pos="983615" algn="l"/>
                <a:tab pos="984250" algn="l"/>
              </a:tabLst>
            </a:pPr>
            <a:r>
              <a:rPr sz="2000" spc="-20" dirty="0">
                <a:solidFill>
                  <a:srgbClr val="001F5C"/>
                </a:solidFill>
                <a:latin typeface="Calibri"/>
                <a:cs typeface="Calibri"/>
              </a:rPr>
              <a:t>First</a:t>
            </a:r>
            <a:r>
              <a:rPr sz="20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edition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(May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2018)</a:t>
            </a:r>
            <a:endParaRPr sz="2000">
              <a:latin typeface="Calibri"/>
              <a:cs typeface="Calibri"/>
            </a:endParaRPr>
          </a:p>
          <a:p>
            <a:pPr marL="984250" indent="-34290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983615" algn="l"/>
                <a:tab pos="984250" algn="l"/>
              </a:tabLst>
            </a:pP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Second</a:t>
            </a:r>
            <a:r>
              <a:rPr sz="20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edition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(November</a:t>
            </a:r>
            <a:r>
              <a:rPr sz="20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2019)</a:t>
            </a:r>
            <a:endParaRPr sz="2000">
              <a:latin typeface="Calibri"/>
              <a:cs typeface="Calibri"/>
            </a:endParaRPr>
          </a:p>
          <a:p>
            <a:pPr marL="984250" indent="-342900">
              <a:lnSpc>
                <a:spcPct val="100000"/>
              </a:lnSpc>
              <a:spcBef>
                <a:spcPts val="490"/>
              </a:spcBef>
              <a:buFont typeface="Arial MT"/>
              <a:buChar char="•"/>
              <a:tabLst>
                <a:tab pos="983615" algn="l"/>
                <a:tab pos="984250" algn="l"/>
              </a:tabLst>
            </a:pP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Third</a:t>
            </a:r>
            <a:r>
              <a:rPr sz="2000" spc="-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edition</a:t>
            </a:r>
            <a:r>
              <a:rPr sz="20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(January</a:t>
            </a:r>
            <a:r>
              <a:rPr sz="2000" spc="-3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2021)</a:t>
            </a:r>
            <a:endParaRPr sz="2000">
              <a:latin typeface="Calibri"/>
              <a:cs typeface="Calibri"/>
            </a:endParaRPr>
          </a:p>
          <a:p>
            <a:pPr marL="984250" indent="-34290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983615" algn="l"/>
                <a:tab pos="984250" algn="l"/>
              </a:tabLst>
            </a:pP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Fourth</a:t>
            </a:r>
            <a:r>
              <a:rPr sz="20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C"/>
                </a:solidFill>
                <a:latin typeface="Calibri"/>
                <a:cs typeface="Calibri"/>
              </a:rPr>
              <a:t>edition (spring</a:t>
            </a:r>
            <a:r>
              <a:rPr sz="20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C"/>
                </a:solidFill>
                <a:latin typeface="Calibri"/>
                <a:cs typeface="Calibri"/>
              </a:rPr>
              <a:t>2023)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12781" y="6378651"/>
            <a:ext cx="15538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01F5C"/>
                </a:solidFill>
                <a:latin typeface="Calibri"/>
                <a:cs typeface="Calibri"/>
              </a:rPr>
              <a:t>WHO</a:t>
            </a:r>
            <a:r>
              <a:rPr sz="900" spc="-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Model</a:t>
            </a:r>
            <a:r>
              <a:rPr sz="9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list</a:t>
            </a:r>
            <a:r>
              <a:rPr sz="900" dirty="0">
                <a:solidFill>
                  <a:srgbClr val="001F5C"/>
                </a:solidFill>
                <a:latin typeface="Calibri"/>
                <a:cs typeface="Calibri"/>
              </a:rPr>
              <a:t> of</a:t>
            </a:r>
            <a:r>
              <a:rPr sz="9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Essential</a:t>
            </a:r>
            <a:r>
              <a:rPr sz="9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IVDs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21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4711" y="1574291"/>
            <a:ext cx="2746248" cy="39258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01511"/>
            <a:ext cx="1828800" cy="55626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500" y="598677"/>
            <a:ext cx="353567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1F5C"/>
                </a:solidFill>
                <a:latin typeface="Calibri"/>
                <a:cs typeface="Calibri"/>
              </a:rPr>
              <a:t>Objectives</a:t>
            </a:r>
            <a:r>
              <a:rPr sz="32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32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the</a:t>
            </a:r>
            <a:r>
              <a:rPr sz="32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EDL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1741677"/>
            <a:ext cx="11177270" cy="3776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ts val="216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The 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EDL</a:t>
            </a:r>
            <a:r>
              <a:rPr sz="2000" b="1" spc="1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 intended </a:t>
            </a:r>
            <a:r>
              <a:rPr sz="2000" b="1" spc="-15" dirty="0">
                <a:solidFill>
                  <a:srgbClr val="004D6E"/>
                </a:solidFill>
                <a:latin typeface="Calibri"/>
                <a:cs typeface="Calibri"/>
              </a:rPr>
              <a:t>to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 support</a:t>
            </a:r>
            <a:r>
              <a:rPr sz="2000" b="1" spc="-2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IVD</a:t>
            </a:r>
            <a:r>
              <a:rPr sz="2000" b="1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policy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 development </a:t>
            </a:r>
            <a:r>
              <a:rPr sz="2000" b="1" spc="-15" dirty="0">
                <a:solidFill>
                  <a:srgbClr val="004D6E"/>
                </a:solidFill>
                <a:latin typeface="Calibri"/>
                <a:cs typeface="Calibri"/>
              </a:rPr>
              <a:t>to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improve</a:t>
            </a:r>
            <a:r>
              <a:rPr sz="2000" b="1" spc="-1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people access</a:t>
            </a:r>
            <a:r>
              <a:rPr sz="2000" b="1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4D6E"/>
                </a:solidFill>
                <a:latin typeface="Calibri"/>
                <a:cs typeface="Calibri"/>
              </a:rPr>
              <a:t>to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 IVD 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testing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160"/>
              </a:lnSpc>
            </a:pP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clinical</a:t>
            </a:r>
            <a:r>
              <a:rPr sz="2000" b="1" spc="-4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laboratory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services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 through: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Provision</a:t>
            </a:r>
            <a:r>
              <a:rPr sz="2000" spc="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of evidence-based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guidance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 for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countries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to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create</a:t>
            </a:r>
            <a:r>
              <a:rPr sz="2000" spc="1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or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update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their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national</a:t>
            </a:r>
            <a:r>
              <a:rPr sz="2000" spc="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EDL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Prioritization</a:t>
            </a:r>
            <a:r>
              <a:rPr sz="2000" spc="3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of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IVD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 tests</a:t>
            </a:r>
            <a:r>
              <a:rPr sz="2000" spc="3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that</a:t>
            </a:r>
            <a:r>
              <a:rPr sz="2000" spc="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should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be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available</a:t>
            </a:r>
            <a:r>
              <a:rPr sz="2000" spc="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at</a:t>
            </a:r>
            <a:r>
              <a:rPr sz="2000" spc="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different</a:t>
            </a:r>
            <a:r>
              <a:rPr sz="2000" spc="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levels</a:t>
            </a:r>
            <a:r>
              <a:rPr sz="2000" spc="4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of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the 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healthcare</a:t>
            </a:r>
            <a:r>
              <a:rPr sz="2000" spc="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4D6E"/>
                </a:solidFill>
                <a:latin typeface="Calibri"/>
                <a:cs typeface="Calibri"/>
              </a:rPr>
              <a:t>system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ts val="2160"/>
              </a:lnSpc>
              <a:spcBef>
                <a:spcPts val="51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Provision</a:t>
            </a:r>
            <a:r>
              <a:rPr sz="2000" spc="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 information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to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United</a:t>
            </a:r>
            <a:r>
              <a:rPr sz="2000" spc="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Nations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agencies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and</a:t>
            </a:r>
            <a:r>
              <a:rPr sz="2000" spc="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NGOs that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support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the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selection,</a:t>
            </a:r>
            <a:r>
              <a:rPr sz="2000" spc="2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procurement,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ts val="2160"/>
              </a:lnSpc>
            </a:pP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supply</a:t>
            </a:r>
            <a:r>
              <a:rPr sz="2000" spc="-3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or</a:t>
            </a:r>
            <a:r>
              <a:rPr sz="2000" spc="-2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donation</a:t>
            </a:r>
            <a:r>
              <a:rPr sz="2000" spc="-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of</a:t>
            </a:r>
            <a:r>
              <a:rPr sz="2000" spc="-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IVDs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80000"/>
              </a:lnSpc>
              <a:spcBef>
                <a:spcPts val="994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Provision</a:t>
            </a:r>
            <a:r>
              <a:rPr sz="2000" spc="2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of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 guidance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to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the 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private</a:t>
            </a:r>
            <a:r>
              <a:rPr sz="2000" spc="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health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technology</a:t>
            </a:r>
            <a:r>
              <a:rPr sz="2000" spc="-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and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manufacturing 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sectors</a:t>
            </a:r>
            <a:r>
              <a:rPr sz="2000" spc="2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about the IVD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priorities </a:t>
            </a:r>
            <a:r>
              <a:rPr sz="2000" spc="-434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4D6E"/>
                </a:solidFill>
                <a:latin typeface="Calibri"/>
                <a:cs typeface="Calibri"/>
              </a:rPr>
              <a:t>required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4D6E"/>
                </a:solidFill>
                <a:latin typeface="Calibri"/>
                <a:cs typeface="Calibri"/>
              </a:rPr>
              <a:t>to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 address</a:t>
            </a:r>
            <a:r>
              <a:rPr sz="2000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4D6E"/>
                </a:solidFill>
                <a:latin typeface="Calibri"/>
                <a:cs typeface="Calibri"/>
              </a:rPr>
              <a:t>global</a:t>
            </a:r>
            <a:r>
              <a:rPr sz="2000" spc="-2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4D6E"/>
                </a:solidFill>
                <a:latin typeface="Calibri"/>
                <a:cs typeface="Calibri"/>
              </a:rPr>
              <a:t>health issues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93345" marR="29845" algn="ctr">
              <a:lnSpc>
                <a:spcPts val="1920"/>
              </a:lnSpc>
              <a:spcBef>
                <a:spcPts val="1470"/>
              </a:spcBef>
            </a:pP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The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goal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of</a:t>
            </a:r>
            <a:r>
              <a:rPr sz="2000" b="1" spc="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the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 EDL</a:t>
            </a:r>
            <a:r>
              <a:rPr sz="2000" b="1" spc="1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is</a:t>
            </a:r>
            <a:r>
              <a:rPr sz="2000" b="1" spc="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4D6E"/>
                </a:solidFill>
                <a:latin typeface="Calibri"/>
                <a:cs typeface="Calibri"/>
              </a:rPr>
              <a:t>to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help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 countries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advance UHC,</a:t>
            </a:r>
            <a:r>
              <a:rPr sz="2000" b="1" spc="1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address</a:t>
            </a:r>
            <a:r>
              <a:rPr sz="2000" b="1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health 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emergencies</a:t>
            </a:r>
            <a:r>
              <a:rPr sz="2000" b="1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and</a:t>
            </a:r>
            <a:r>
              <a:rPr sz="2000" b="1" spc="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promote</a:t>
            </a:r>
            <a:r>
              <a:rPr sz="2000" b="1" spc="-1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healthier </a:t>
            </a:r>
            <a:r>
              <a:rPr sz="2000" b="1" spc="-44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populations, which 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are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the 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three </a:t>
            </a:r>
            <a:r>
              <a:rPr sz="2000" b="1" spc="-15" dirty="0">
                <a:solidFill>
                  <a:srgbClr val="004D6E"/>
                </a:solidFill>
                <a:latin typeface="Calibri"/>
                <a:cs typeface="Calibri"/>
              </a:rPr>
              <a:t>strategic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priorities of the </a:t>
            </a:r>
            <a:r>
              <a:rPr sz="2000" b="1" spc="-5" dirty="0">
                <a:solidFill>
                  <a:srgbClr val="004D6E"/>
                </a:solidFill>
                <a:latin typeface="Calibri"/>
                <a:cs typeface="Calibri"/>
              </a:rPr>
              <a:t>WHO Thirteenth </a:t>
            </a:r>
            <a:r>
              <a:rPr sz="2000" b="1" spc="-10" dirty="0">
                <a:solidFill>
                  <a:srgbClr val="004D6E"/>
                </a:solidFill>
                <a:latin typeface="Calibri"/>
                <a:cs typeface="Calibri"/>
              </a:rPr>
              <a:t>General Programme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of </a:t>
            </a:r>
            <a:r>
              <a:rPr sz="2000" b="1" spc="-20" dirty="0">
                <a:solidFill>
                  <a:srgbClr val="004D6E"/>
                </a:solidFill>
                <a:latin typeface="Calibri"/>
                <a:cs typeface="Calibri"/>
              </a:rPr>
              <a:t>Work </a:t>
            </a:r>
            <a:r>
              <a:rPr sz="2000" b="1" spc="-15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(2019</a:t>
            </a:r>
            <a:r>
              <a:rPr sz="2000" b="1" spc="-30" dirty="0">
                <a:solidFill>
                  <a:srgbClr val="004D6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4D6E"/>
                </a:solidFill>
                <a:latin typeface="Calibri"/>
                <a:cs typeface="Calibri"/>
              </a:rPr>
              <a:t>– 2023)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22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01511"/>
            <a:ext cx="1828800" cy="55626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500" y="570102"/>
            <a:ext cx="5403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60" dirty="0">
                <a:solidFill>
                  <a:srgbClr val="001F5C"/>
                </a:solidFill>
                <a:latin typeface="Calibri"/>
                <a:cs typeface="Calibri"/>
              </a:rPr>
              <a:t>Tools</a:t>
            </a:r>
            <a:r>
              <a:rPr sz="3200" spc="-20" dirty="0">
                <a:solidFill>
                  <a:srgbClr val="001F5C"/>
                </a:solidFill>
                <a:latin typeface="Calibri"/>
                <a:cs typeface="Calibri"/>
              </a:rPr>
              <a:t> to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 support </a:t>
            </a:r>
            <a:r>
              <a:rPr sz="3200" spc="-10" dirty="0">
                <a:solidFill>
                  <a:srgbClr val="001F5C"/>
                </a:solidFill>
                <a:latin typeface="Calibri"/>
                <a:cs typeface="Calibri"/>
              </a:rPr>
              <a:t>countries</a:t>
            </a:r>
            <a:r>
              <a:rPr sz="3200" spc="-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(IVDs)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5687" y="1055369"/>
            <a:ext cx="10173970" cy="208343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0073A6"/>
                </a:solidFill>
                <a:latin typeface="Calibri"/>
                <a:cs typeface="Calibri"/>
              </a:rPr>
              <a:t>WHO</a:t>
            </a:r>
            <a:r>
              <a:rPr sz="1800" spc="1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73A6"/>
                </a:solidFill>
                <a:latin typeface="Calibri"/>
                <a:cs typeface="Calibri"/>
              </a:rPr>
              <a:t>Technical</a:t>
            </a:r>
            <a:r>
              <a:rPr sz="1800" spc="2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73A6"/>
                </a:solidFill>
                <a:latin typeface="Calibri"/>
                <a:cs typeface="Calibri"/>
              </a:rPr>
              <a:t>Report</a:t>
            </a:r>
            <a:r>
              <a:rPr sz="1800" spc="1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73A6"/>
                </a:solidFill>
                <a:latin typeface="Calibri"/>
                <a:cs typeface="Calibri"/>
              </a:rPr>
              <a:t>Series:</a:t>
            </a:r>
            <a:r>
              <a:rPr sz="1800" spc="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73A6"/>
                </a:solidFill>
                <a:latin typeface="Calibri"/>
                <a:cs typeface="Calibri"/>
              </a:rPr>
              <a:t>The</a:t>
            </a:r>
            <a:r>
              <a:rPr sz="1800" spc="1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73A6"/>
                </a:solidFill>
                <a:latin typeface="Calibri"/>
                <a:cs typeface="Calibri"/>
              </a:rPr>
              <a:t>selection</a:t>
            </a:r>
            <a:r>
              <a:rPr sz="1800" spc="2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73A6"/>
                </a:solidFill>
                <a:latin typeface="Calibri"/>
                <a:cs typeface="Calibri"/>
              </a:rPr>
              <a:t>and</a:t>
            </a:r>
            <a:r>
              <a:rPr sz="1800" spc="1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73A6"/>
                </a:solidFill>
                <a:latin typeface="Calibri"/>
                <a:cs typeface="Calibri"/>
              </a:rPr>
              <a:t>use</a:t>
            </a:r>
            <a:r>
              <a:rPr sz="1800" spc="-5" dirty="0">
                <a:solidFill>
                  <a:srgbClr val="0073A6"/>
                </a:solidFill>
                <a:latin typeface="Calibri"/>
                <a:cs typeface="Calibri"/>
              </a:rPr>
              <a:t> of</a:t>
            </a:r>
            <a:r>
              <a:rPr sz="1800" spc="1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73A6"/>
                </a:solidFill>
                <a:latin typeface="Calibri"/>
                <a:cs typeface="Calibri"/>
              </a:rPr>
              <a:t>essential</a:t>
            </a:r>
            <a:r>
              <a:rPr sz="1800" spc="-10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73A6"/>
                </a:solidFill>
                <a:latin typeface="Calibri"/>
                <a:cs typeface="Calibri"/>
              </a:rPr>
              <a:t>IVDs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10" dirty="0">
                <a:solidFill>
                  <a:srgbClr val="B31589"/>
                </a:solidFill>
                <a:latin typeface="Calibri"/>
                <a:cs typeface="Calibri"/>
              </a:rPr>
              <a:t>Electronic</a:t>
            </a:r>
            <a:r>
              <a:rPr sz="1800" dirty="0">
                <a:solidFill>
                  <a:srgbClr val="B3158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B31589"/>
                </a:solidFill>
                <a:latin typeface="Calibri"/>
                <a:cs typeface="Calibri"/>
              </a:rPr>
              <a:t>EDL</a:t>
            </a:r>
            <a:r>
              <a:rPr sz="1800" dirty="0">
                <a:solidFill>
                  <a:srgbClr val="B3158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B31589"/>
                </a:solidFill>
                <a:latin typeface="Calibri"/>
                <a:cs typeface="Calibri"/>
              </a:rPr>
              <a:t>(eEDL)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Selection</a:t>
            </a:r>
            <a:r>
              <a:rPr sz="1800" spc="3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of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essential</a:t>
            </a:r>
            <a:r>
              <a:rPr sz="1800" spc="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in</a:t>
            </a:r>
            <a:r>
              <a:rPr sz="1800" spc="1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9811B"/>
                </a:solidFill>
                <a:latin typeface="Calibri"/>
                <a:cs typeface="Calibri"/>
              </a:rPr>
              <a:t>vitro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diagnostics</a:t>
            </a:r>
            <a:r>
              <a:rPr sz="1800" spc="1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at</a:t>
            </a:r>
            <a:r>
              <a:rPr sz="1800" spc="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country</a:t>
            </a:r>
            <a:r>
              <a:rPr sz="1800" spc="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level:</a:t>
            </a:r>
            <a:r>
              <a:rPr sz="1800" spc="1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using</a:t>
            </a:r>
            <a:r>
              <a:rPr sz="1800" spc="1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the</a:t>
            </a:r>
            <a:r>
              <a:rPr sz="1800" spc="1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WHO</a:t>
            </a:r>
            <a:r>
              <a:rPr sz="1800" spc="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Model</a:t>
            </a:r>
            <a:r>
              <a:rPr sz="1800" spc="2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9811B"/>
                </a:solidFill>
                <a:latin typeface="Calibri"/>
                <a:cs typeface="Calibri"/>
              </a:rPr>
              <a:t>List</a:t>
            </a:r>
            <a:r>
              <a:rPr sz="1800" spc="1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of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Essential</a:t>
            </a:r>
            <a:r>
              <a:rPr sz="1800" spc="-1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In</a:t>
            </a:r>
            <a:r>
              <a:rPr sz="1800" spc="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9811B"/>
                </a:solidFill>
                <a:latin typeface="Calibri"/>
                <a:cs typeface="Calibri"/>
              </a:rPr>
              <a:t>Vitro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Diagnostics</a:t>
            </a:r>
            <a:r>
              <a:rPr sz="1800" spc="1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9811B"/>
                </a:solidFill>
                <a:latin typeface="Calibri"/>
                <a:cs typeface="Calibri"/>
              </a:rPr>
              <a:t>to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develop</a:t>
            </a:r>
            <a:r>
              <a:rPr sz="1800" spc="2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and</a:t>
            </a:r>
            <a:r>
              <a:rPr sz="1800" spc="1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9811B"/>
                </a:solidFill>
                <a:latin typeface="Calibri"/>
                <a:cs typeface="Calibri"/>
              </a:rPr>
              <a:t>update</a:t>
            </a:r>
            <a:r>
              <a:rPr sz="1800" spc="2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9811B"/>
                </a:solidFill>
                <a:latin typeface="Calibri"/>
                <a:cs typeface="Calibri"/>
              </a:rPr>
              <a:t>a</a:t>
            </a:r>
            <a:r>
              <a:rPr sz="1800" spc="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national</a:t>
            </a:r>
            <a:r>
              <a:rPr sz="1800" spc="1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9811B"/>
                </a:solidFill>
                <a:latin typeface="Calibri"/>
                <a:cs typeface="Calibri"/>
              </a:rPr>
              <a:t>list</a:t>
            </a:r>
            <a:r>
              <a:rPr sz="1800" spc="10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essential</a:t>
            </a:r>
            <a:r>
              <a:rPr sz="1800" spc="-1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in</a:t>
            </a:r>
            <a:r>
              <a:rPr sz="1800" spc="1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9811B"/>
                </a:solidFill>
                <a:latin typeface="Calibri"/>
                <a:cs typeface="Calibri"/>
              </a:rPr>
              <a:t>vitro</a:t>
            </a:r>
            <a:r>
              <a:rPr sz="1800" spc="15" dirty="0">
                <a:solidFill>
                  <a:srgbClr val="29811B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9811B"/>
                </a:solidFill>
                <a:latin typeface="Calibri"/>
                <a:cs typeface="Calibri"/>
              </a:rPr>
              <a:t>diagnostics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-20" dirty="0">
                <a:latin typeface="Calibri"/>
                <a:cs typeface="Calibri"/>
              </a:rPr>
              <a:t>Technical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specifications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support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selection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procurement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IVD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products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(work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under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development)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812781" y="6385356"/>
            <a:ext cx="15538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01F5C"/>
                </a:solidFill>
                <a:latin typeface="Calibri"/>
                <a:cs typeface="Calibri"/>
              </a:rPr>
              <a:t>WHO</a:t>
            </a:r>
            <a:r>
              <a:rPr sz="900" spc="-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Model</a:t>
            </a:r>
            <a:r>
              <a:rPr sz="9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list</a:t>
            </a:r>
            <a:r>
              <a:rPr sz="900" dirty="0">
                <a:solidFill>
                  <a:srgbClr val="001F5C"/>
                </a:solidFill>
                <a:latin typeface="Calibri"/>
                <a:cs typeface="Calibri"/>
              </a:rPr>
              <a:t> of</a:t>
            </a:r>
            <a:r>
              <a:rPr sz="9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Essential</a:t>
            </a:r>
            <a:r>
              <a:rPr sz="9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IVDs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23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5524" y="3389376"/>
            <a:ext cx="1804416" cy="254812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2420" y="3389376"/>
            <a:ext cx="3947160" cy="25481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62059" y="3389376"/>
            <a:ext cx="1804416" cy="254812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01511"/>
            <a:ext cx="1828800" cy="55626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500" y="575817"/>
            <a:ext cx="643699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>
                <a:solidFill>
                  <a:srgbClr val="001F5C"/>
                </a:solidFill>
                <a:latin typeface="Calibri"/>
                <a:cs typeface="Calibri"/>
              </a:rPr>
              <a:t>WHO</a:t>
            </a:r>
            <a:r>
              <a:rPr sz="42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4200" spc="-5" dirty="0">
                <a:solidFill>
                  <a:srgbClr val="001F5C"/>
                </a:solidFill>
                <a:latin typeface="Calibri"/>
                <a:cs typeface="Calibri"/>
              </a:rPr>
              <a:t>Priority</a:t>
            </a:r>
            <a:r>
              <a:rPr sz="4200" spc="-10" dirty="0">
                <a:solidFill>
                  <a:srgbClr val="001F5C"/>
                </a:solidFill>
                <a:latin typeface="Calibri"/>
                <a:cs typeface="Calibri"/>
              </a:rPr>
              <a:t> medical</a:t>
            </a:r>
            <a:r>
              <a:rPr sz="42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4200" spc="-10" dirty="0">
                <a:solidFill>
                  <a:srgbClr val="001F5C"/>
                </a:solidFill>
                <a:latin typeface="Calibri"/>
                <a:cs typeface="Calibri"/>
              </a:rPr>
              <a:t>devices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24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51347" y="2191511"/>
            <a:ext cx="2110740" cy="300380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27264" y="2191511"/>
            <a:ext cx="2127504" cy="300380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18408" y="6173520"/>
            <a:ext cx="4852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73A6"/>
                </a:solidFill>
                <a:latin typeface="Calibri"/>
                <a:cs typeface="Calibri"/>
              </a:rPr>
              <a:t>http</a:t>
            </a:r>
            <a:r>
              <a:rPr sz="1800" spc="-10" dirty="0">
                <a:solidFill>
                  <a:srgbClr val="0073A6"/>
                </a:solidFill>
                <a:latin typeface="Calibri"/>
                <a:cs typeface="Calibri"/>
                <a:hlinkClick r:id="rId5"/>
              </a:rPr>
              <a:t>s://w</a:t>
            </a:r>
            <a:r>
              <a:rPr sz="1800" spc="-10" dirty="0">
                <a:solidFill>
                  <a:srgbClr val="0073A6"/>
                </a:solidFill>
                <a:latin typeface="Calibri"/>
                <a:cs typeface="Calibri"/>
              </a:rPr>
              <a:t>ww.</a:t>
            </a:r>
            <a:r>
              <a:rPr sz="1800" spc="-10" dirty="0">
                <a:solidFill>
                  <a:srgbClr val="0073A6"/>
                </a:solidFill>
                <a:latin typeface="Calibri"/>
                <a:cs typeface="Calibri"/>
                <a:hlinkClick r:id="rId5"/>
              </a:rPr>
              <a:t>who.int/hea</a:t>
            </a:r>
            <a:r>
              <a:rPr sz="1800" spc="-10" dirty="0">
                <a:solidFill>
                  <a:srgbClr val="0073A6"/>
                </a:solidFill>
                <a:latin typeface="Calibri"/>
                <a:cs typeface="Calibri"/>
              </a:rPr>
              <a:t>l</a:t>
            </a:r>
            <a:r>
              <a:rPr sz="1800" spc="-10" dirty="0">
                <a:solidFill>
                  <a:srgbClr val="0073A6"/>
                </a:solidFill>
                <a:latin typeface="Calibri"/>
                <a:cs typeface="Calibri"/>
                <a:hlinkClick r:id="rId5"/>
              </a:rPr>
              <a:t>th-topics/medical-devices </a:t>
            </a:r>
            <a:r>
              <a:rPr sz="1800" spc="-395" dirty="0">
                <a:solidFill>
                  <a:srgbClr val="0073A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73A6"/>
                </a:solidFill>
                <a:latin typeface="Calibri"/>
                <a:cs typeface="Calibri"/>
              </a:rPr>
              <a:t>https://medevis.who-healthtechnologies.org/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680" y="2200655"/>
            <a:ext cx="2052827" cy="299466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18104" y="2200655"/>
            <a:ext cx="1958340" cy="300228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68680" y="5309615"/>
            <a:ext cx="9086215" cy="368935"/>
          </a:xfrm>
          <a:prstGeom prst="rect">
            <a:avLst/>
          </a:prstGeom>
          <a:solidFill>
            <a:srgbClr val="EDC09F"/>
          </a:solidFill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  <a:tabLst>
                <a:tab pos="2263140" algn="l"/>
                <a:tab pos="4563110" algn="l"/>
                <a:tab pos="6993255" algn="l"/>
              </a:tabLst>
            </a:pPr>
            <a:r>
              <a:rPr sz="1800" spc="-5" dirty="0">
                <a:latin typeface="Calibri"/>
                <a:cs typeface="Calibri"/>
              </a:rPr>
              <a:t>2015	2017	2020	2021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01511"/>
            <a:ext cx="1828800" cy="5562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622283" y="6385356"/>
            <a:ext cx="27438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https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  <a:hlinkClick r:id="rId3"/>
              </a:rPr>
              <a:t>://w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ww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  <a:hlinkClick r:id="rId3"/>
              </a:rPr>
              <a:t>.w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h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  <a:hlinkClick r:id="rId3"/>
              </a:rPr>
              <a:t>o.int/publications/i/item/9789240027978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25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09690" y="626109"/>
            <a:ext cx="243204" cy="505459"/>
            <a:chOff x="6409690" y="626109"/>
            <a:chExt cx="243204" cy="505459"/>
          </a:xfrm>
        </p:grpSpPr>
        <p:sp>
          <p:nvSpPr>
            <p:cNvPr id="8" name="object 8"/>
            <p:cNvSpPr/>
            <p:nvPr/>
          </p:nvSpPr>
          <p:spPr>
            <a:xfrm>
              <a:off x="6416040" y="632459"/>
              <a:ext cx="230504" cy="492759"/>
            </a:xfrm>
            <a:custGeom>
              <a:avLst/>
              <a:gdLst/>
              <a:ahLst/>
              <a:cxnLst/>
              <a:rect l="l" t="t" r="r" b="b"/>
              <a:pathLst>
                <a:path w="230504" h="492759">
                  <a:moveTo>
                    <a:pt x="172592" y="0"/>
                  </a:moveTo>
                  <a:lnTo>
                    <a:pt x="57531" y="0"/>
                  </a:lnTo>
                  <a:lnTo>
                    <a:pt x="57531" y="377189"/>
                  </a:lnTo>
                  <a:lnTo>
                    <a:pt x="0" y="377189"/>
                  </a:lnTo>
                  <a:lnTo>
                    <a:pt x="115062" y="492251"/>
                  </a:lnTo>
                  <a:lnTo>
                    <a:pt x="230124" y="377189"/>
                  </a:lnTo>
                  <a:lnTo>
                    <a:pt x="172592" y="377189"/>
                  </a:lnTo>
                  <a:lnTo>
                    <a:pt x="172592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16040" y="632459"/>
              <a:ext cx="230504" cy="492759"/>
            </a:xfrm>
            <a:custGeom>
              <a:avLst/>
              <a:gdLst/>
              <a:ahLst/>
              <a:cxnLst/>
              <a:rect l="l" t="t" r="r" b="b"/>
              <a:pathLst>
                <a:path w="230504" h="492759">
                  <a:moveTo>
                    <a:pt x="0" y="377189"/>
                  </a:moveTo>
                  <a:lnTo>
                    <a:pt x="57531" y="377189"/>
                  </a:lnTo>
                  <a:lnTo>
                    <a:pt x="57531" y="0"/>
                  </a:lnTo>
                  <a:lnTo>
                    <a:pt x="172592" y="0"/>
                  </a:lnTo>
                  <a:lnTo>
                    <a:pt x="172592" y="377189"/>
                  </a:lnTo>
                  <a:lnTo>
                    <a:pt x="230124" y="377189"/>
                  </a:lnTo>
                  <a:lnTo>
                    <a:pt x="115062" y="492251"/>
                  </a:lnTo>
                  <a:lnTo>
                    <a:pt x="0" y="377189"/>
                  </a:lnTo>
                  <a:close/>
                </a:path>
              </a:pathLst>
            </a:custGeom>
            <a:ln w="12700">
              <a:solidFill>
                <a:srgbClr val="B049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99415" y="551814"/>
            <a:ext cx="3923665" cy="12636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500"/>
              </a:spcBef>
            </a:pP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The</a:t>
            </a:r>
            <a:r>
              <a:rPr sz="2900" spc="-4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WHO</a:t>
            </a:r>
            <a:r>
              <a:rPr sz="29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Priority</a:t>
            </a:r>
            <a:r>
              <a:rPr sz="2900" spc="-4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Medical </a:t>
            </a:r>
            <a:r>
              <a:rPr sz="2900" spc="-64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Devices 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list 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include those </a:t>
            </a:r>
            <a:r>
              <a:rPr sz="29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20" dirty="0">
                <a:solidFill>
                  <a:srgbClr val="001F5C"/>
                </a:solidFill>
                <a:latin typeface="Calibri"/>
                <a:cs typeface="Calibri"/>
              </a:rPr>
              <a:t>for: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15" y="2143125"/>
            <a:ext cx="3442970" cy="3253104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1245235">
              <a:lnSpc>
                <a:spcPct val="90000"/>
              </a:lnSpc>
              <a:spcBef>
                <a:spcPts val="450"/>
              </a:spcBef>
            </a:pPr>
            <a:r>
              <a:rPr sz="2900" spc="-15" dirty="0">
                <a:solidFill>
                  <a:srgbClr val="001F5C"/>
                </a:solidFill>
                <a:latin typeface="Calibri"/>
                <a:cs typeface="Calibri"/>
              </a:rPr>
              <a:t>Prevention, 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b="1" spc="-5" dirty="0">
                <a:solidFill>
                  <a:srgbClr val="5F9138"/>
                </a:solidFill>
                <a:latin typeface="Calibri"/>
                <a:cs typeface="Calibri"/>
              </a:rPr>
              <a:t>Diagnosis, </a:t>
            </a:r>
            <a:r>
              <a:rPr sz="2900" b="1" dirty="0">
                <a:solidFill>
                  <a:srgbClr val="5F9138"/>
                </a:solidFill>
                <a:latin typeface="Calibri"/>
                <a:cs typeface="Calibri"/>
              </a:rPr>
              <a:t> </a:t>
            </a:r>
            <a:r>
              <a:rPr sz="2900" spc="-30" dirty="0">
                <a:solidFill>
                  <a:srgbClr val="F3A81C"/>
                </a:solidFill>
                <a:latin typeface="Calibri"/>
                <a:cs typeface="Calibri"/>
              </a:rPr>
              <a:t>Treatment, </a:t>
            </a:r>
            <a:r>
              <a:rPr sz="2900" spc="-25" dirty="0">
                <a:solidFill>
                  <a:srgbClr val="F3A81C"/>
                </a:solidFill>
                <a:latin typeface="Calibri"/>
                <a:cs typeface="Calibri"/>
              </a:rPr>
              <a:t> </a:t>
            </a:r>
            <a:r>
              <a:rPr sz="2900" spc="-55" dirty="0">
                <a:solidFill>
                  <a:srgbClr val="001F5C"/>
                </a:solidFill>
                <a:latin typeface="Calibri"/>
                <a:cs typeface="Calibri"/>
              </a:rPr>
              <a:t>R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ehabili</a:t>
            </a:r>
            <a:r>
              <a:rPr sz="2900" spc="-35" dirty="0">
                <a:solidFill>
                  <a:srgbClr val="001F5C"/>
                </a:solidFill>
                <a:latin typeface="Calibri"/>
                <a:cs typeface="Calibri"/>
              </a:rPr>
              <a:t>t</a:t>
            </a:r>
            <a:r>
              <a:rPr sz="2900" spc="-25" dirty="0">
                <a:solidFill>
                  <a:srgbClr val="001F5C"/>
                </a:solidFill>
                <a:latin typeface="Calibri"/>
                <a:cs typeface="Calibri"/>
              </a:rPr>
              <a:t>a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t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i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on,  </a:t>
            </a:r>
            <a:r>
              <a:rPr sz="2900" spc="-10" dirty="0">
                <a:solidFill>
                  <a:srgbClr val="B9168F"/>
                </a:solidFill>
                <a:latin typeface="Calibri"/>
                <a:cs typeface="Calibri"/>
              </a:rPr>
              <a:t>Palliation.</a:t>
            </a:r>
            <a:endParaRPr sz="2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Calibri"/>
              <a:cs typeface="Calibri"/>
            </a:endParaRPr>
          </a:p>
          <a:p>
            <a:pPr marL="12700" marR="5080">
              <a:lnSpc>
                <a:spcPts val="3130"/>
              </a:lnSpc>
            </a:pP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Should be 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available </a:t>
            </a:r>
            <a:r>
              <a:rPr sz="2900" spc="-15" dirty="0">
                <a:solidFill>
                  <a:srgbClr val="001F5C"/>
                </a:solidFill>
                <a:latin typeface="Calibri"/>
                <a:cs typeface="Calibri"/>
              </a:rPr>
              <a:t>at </a:t>
            </a:r>
            <a:r>
              <a:rPr sz="29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20" dirty="0">
                <a:solidFill>
                  <a:srgbClr val="001F5C"/>
                </a:solidFill>
                <a:latin typeface="Calibri"/>
                <a:cs typeface="Calibri"/>
              </a:rPr>
              <a:t>different</a:t>
            </a:r>
            <a:r>
              <a:rPr sz="2900" spc="-5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5" dirty="0">
                <a:solidFill>
                  <a:srgbClr val="001F5C"/>
                </a:solidFill>
                <a:latin typeface="Calibri"/>
                <a:cs typeface="Calibri"/>
              </a:rPr>
              <a:t>levels</a:t>
            </a:r>
            <a:r>
              <a:rPr sz="2900" spc="-5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2900" spc="-4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900" spc="-15" dirty="0">
                <a:solidFill>
                  <a:srgbClr val="001F5C"/>
                </a:solidFill>
                <a:latin typeface="Calibri"/>
                <a:cs typeface="Calibri"/>
              </a:rPr>
              <a:t>care.</a:t>
            </a:r>
            <a:endParaRPr sz="29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51020" y="1124710"/>
            <a:ext cx="7193280" cy="573328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D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962" y="457962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19050">
            <a:solidFill>
              <a:srgbClr val="001F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57200" y="2964179"/>
            <a:ext cx="2753995" cy="3594100"/>
            <a:chOff x="457200" y="2964179"/>
            <a:chExt cx="2753995" cy="35941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001511"/>
              <a:ext cx="1828800" cy="5562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112" y="2964179"/>
              <a:ext cx="2314956" cy="303733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570102"/>
            <a:ext cx="105892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60" dirty="0">
                <a:solidFill>
                  <a:srgbClr val="001F5C"/>
                </a:solidFill>
                <a:latin typeface="Calibri"/>
                <a:cs typeface="Calibri"/>
              </a:rPr>
              <a:t>Tools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001F5C"/>
                </a:solidFill>
                <a:latin typeface="Calibri"/>
                <a:cs typeface="Calibri"/>
              </a:rPr>
              <a:t>to</a:t>
            </a:r>
            <a:r>
              <a:rPr sz="32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support</a:t>
            </a:r>
            <a:r>
              <a:rPr sz="32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1F5C"/>
                </a:solidFill>
                <a:latin typeface="Calibri"/>
                <a:cs typeface="Calibri"/>
              </a:rPr>
              <a:t>countries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(selection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of</a:t>
            </a:r>
            <a:r>
              <a:rPr sz="32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priority</a:t>
            </a:r>
            <a:r>
              <a:rPr sz="32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medical</a:t>
            </a:r>
            <a:r>
              <a:rPr sz="32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1F5C"/>
                </a:solidFill>
                <a:latin typeface="Calibri"/>
                <a:cs typeface="Calibri"/>
              </a:rPr>
              <a:t>devices)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pc="-5" dirty="0"/>
              <a:t>WHO</a:t>
            </a:r>
            <a:r>
              <a:rPr spc="20" dirty="0"/>
              <a:t> </a:t>
            </a:r>
            <a:r>
              <a:rPr spc="-5" dirty="0"/>
              <a:t>Priority</a:t>
            </a:r>
            <a:r>
              <a:rPr spc="5" dirty="0"/>
              <a:t> </a:t>
            </a:r>
            <a:r>
              <a:rPr spc="-5" dirty="0"/>
              <a:t>medical</a:t>
            </a:r>
            <a:r>
              <a:rPr dirty="0"/>
              <a:t> </a:t>
            </a:r>
            <a:r>
              <a:rPr spc="-5" dirty="0"/>
              <a:t>devices</a:t>
            </a:r>
            <a:r>
              <a:rPr spc="15" dirty="0"/>
              <a:t> </a:t>
            </a:r>
            <a:r>
              <a:rPr spc="-10" dirty="0"/>
              <a:t>lists</a:t>
            </a: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pc="-10" dirty="0">
                <a:solidFill>
                  <a:srgbClr val="B31589"/>
                </a:solidFill>
              </a:rPr>
              <a:t>Electronic</a:t>
            </a:r>
            <a:r>
              <a:rPr spc="25" dirty="0">
                <a:solidFill>
                  <a:srgbClr val="B31589"/>
                </a:solidFill>
              </a:rPr>
              <a:t> </a:t>
            </a:r>
            <a:r>
              <a:rPr spc="-10" dirty="0">
                <a:solidFill>
                  <a:srgbClr val="B31589"/>
                </a:solidFill>
              </a:rPr>
              <a:t>platform</a:t>
            </a:r>
            <a:r>
              <a:rPr dirty="0">
                <a:solidFill>
                  <a:srgbClr val="B31589"/>
                </a:solidFill>
              </a:rPr>
              <a:t> that </a:t>
            </a:r>
            <a:r>
              <a:rPr spc="-15" dirty="0">
                <a:solidFill>
                  <a:srgbClr val="B31589"/>
                </a:solidFill>
              </a:rPr>
              <a:t>integrates</a:t>
            </a:r>
            <a:r>
              <a:rPr spc="10" dirty="0">
                <a:solidFill>
                  <a:srgbClr val="B31589"/>
                </a:solidFill>
              </a:rPr>
              <a:t> </a:t>
            </a:r>
            <a:r>
              <a:rPr spc="-5" dirty="0">
                <a:solidFill>
                  <a:srgbClr val="B31589"/>
                </a:solidFill>
              </a:rPr>
              <a:t>all</a:t>
            </a:r>
            <a:r>
              <a:rPr spc="15" dirty="0">
                <a:solidFill>
                  <a:srgbClr val="B31589"/>
                </a:solidFill>
              </a:rPr>
              <a:t> </a:t>
            </a:r>
            <a:r>
              <a:rPr spc="-5" dirty="0">
                <a:solidFill>
                  <a:srgbClr val="B31589"/>
                </a:solidFill>
              </a:rPr>
              <a:t>WHO</a:t>
            </a:r>
            <a:r>
              <a:rPr spc="25" dirty="0">
                <a:solidFill>
                  <a:srgbClr val="B31589"/>
                </a:solidFill>
              </a:rPr>
              <a:t> </a:t>
            </a:r>
            <a:r>
              <a:rPr spc="-5" dirty="0">
                <a:solidFill>
                  <a:srgbClr val="B31589"/>
                </a:solidFill>
              </a:rPr>
              <a:t>medical</a:t>
            </a:r>
            <a:r>
              <a:rPr spc="15" dirty="0">
                <a:solidFill>
                  <a:srgbClr val="B31589"/>
                </a:solidFill>
              </a:rPr>
              <a:t> </a:t>
            </a:r>
            <a:r>
              <a:rPr spc="-5" dirty="0">
                <a:solidFill>
                  <a:srgbClr val="B31589"/>
                </a:solidFill>
              </a:rPr>
              <a:t>devices</a:t>
            </a:r>
            <a:r>
              <a:rPr spc="20" dirty="0">
                <a:solidFill>
                  <a:srgbClr val="B31589"/>
                </a:solidFill>
              </a:rPr>
              <a:t> </a:t>
            </a:r>
            <a:r>
              <a:rPr spc="-10" dirty="0">
                <a:solidFill>
                  <a:srgbClr val="B31589"/>
                </a:solidFill>
              </a:rPr>
              <a:t>information</a:t>
            </a:r>
            <a:r>
              <a:rPr spc="-30" dirty="0">
                <a:solidFill>
                  <a:srgbClr val="B31589"/>
                </a:solidFill>
              </a:rPr>
              <a:t> </a:t>
            </a:r>
            <a:r>
              <a:rPr b="1" dirty="0">
                <a:solidFill>
                  <a:srgbClr val="B31589"/>
                </a:solidFill>
                <a:latin typeface="Calibri"/>
                <a:cs typeface="Calibri"/>
              </a:rPr>
              <a:t>MEDEVIS</a:t>
            </a: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pc="-20" dirty="0">
                <a:solidFill>
                  <a:srgbClr val="000000"/>
                </a:solidFill>
              </a:rPr>
              <a:t>Technical</a:t>
            </a:r>
            <a:r>
              <a:rPr spc="3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specifications</a:t>
            </a:r>
            <a:r>
              <a:rPr spc="2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to</a:t>
            </a:r>
            <a:r>
              <a:rPr spc="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support</a:t>
            </a:r>
            <a:r>
              <a:rPr spc="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selection</a:t>
            </a:r>
            <a:r>
              <a:rPr spc="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and</a:t>
            </a:r>
            <a:r>
              <a:rPr spc="2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procurement</a:t>
            </a:r>
            <a:r>
              <a:rPr spc="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of</a:t>
            </a:r>
            <a:r>
              <a:rPr spc="44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medical</a:t>
            </a:r>
            <a:r>
              <a:rPr spc="1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devices</a:t>
            </a: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pc="-20" dirty="0">
                <a:solidFill>
                  <a:srgbClr val="000000"/>
                </a:solidFill>
              </a:rPr>
              <a:t>Training</a:t>
            </a:r>
            <a:r>
              <a:rPr spc="-10" dirty="0">
                <a:solidFill>
                  <a:srgbClr val="000000"/>
                </a:solidFill>
              </a:rPr>
              <a:t> material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812781" y="6385356"/>
            <a:ext cx="15538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01F5C"/>
                </a:solidFill>
                <a:latin typeface="Calibri"/>
                <a:cs typeface="Calibri"/>
              </a:rPr>
              <a:t>WHO</a:t>
            </a:r>
            <a:r>
              <a:rPr sz="900" spc="-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Model</a:t>
            </a:r>
            <a:r>
              <a:rPr sz="9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list</a:t>
            </a:r>
            <a:r>
              <a:rPr sz="900" dirty="0">
                <a:solidFill>
                  <a:srgbClr val="001F5C"/>
                </a:solidFill>
                <a:latin typeface="Calibri"/>
                <a:cs typeface="Calibri"/>
              </a:rPr>
              <a:t> of</a:t>
            </a:r>
            <a:r>
              <a:rPr sz="9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Essential</a:t>
            </a:r>
            <a:r>
              <a:rPr sz="9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IVDs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01F5C"/>
                </a:solidFill>
                <a:latin typeface="Calibri"/>
                <a:cs typeface="Calibri"/>
              </a:rPr>
              <a:t>26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18915" y="3017520"/>
            <a:ext cx="3179064" cy="292912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05828" y="3017520"/>
            <a:ext cx="2045207" cy="2929128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9296400" y="3017520"/>
            <a:ext cx="2811780" cy="2929255"/>
            <a:chOff x="9296400" y="3017520"/>
            <a:chExt cx="2811780" cy="292925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96400" y="3017520"/>
              <a:ext cx="2811779" cy="14980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96400" y="4396740"/>
              <a:ext cx="2811779" cy="15499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12700" y="0"/>
            <a:ext cx="1129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14/01/2023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38333" y="6378651"/>
            <a:ext cx="13296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888888"/>
                </a:solidFill>
                <a:latin typeface="Calibri"/>
                <a:cs typeface="Calibri"/>
              </a:rPr>
              <a:t>|   </a:t>
            </a:r>
            <a:r>
              <a:rPr sz="900" spc="1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Title</a:t>
            </a:r>
            <a:r>
              <a:rPr sz="900" spc="-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900" spc="-3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the</a:t>
            </a:r>
            <a:r>
              <a:rPr sz="900" spc="-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presentation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06530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888888"/>
                </a:solidFill>
                <a:latin typeface="Calibri"/>
                <a:cs typeface="Calibri"/>
              </a:rPr>
              <a:t>27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32459" y="374650"/>
            <a:ext cx="9711055" cy="1007744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905510">
              <a:lnSpc>
                <a:spcPts val="2480"/>
              </a:lnSpc>
              <a:spcBef>
                <a:spcPts val="420"/>
              </a:spcBef>
            </a:pPr>
            <a:r>
              <a:rPr sz="2300" dirty="0">
                <a:solidFill>
                  <a:srgbClr val="001F5C"/>
                </a:solidFill>
                <a:latin typeface="Calibri"/>
                <a:cs typeface="Calibri"/>
              </a:rPr>
              <a:t>Global</a:t>
            </a:r>
            <a:r>
              <a:rPr sz="2300" spc="-10" dirty="0">
                <a:solidFill>
                  <a:srgbClr val="001F5C"/>
                </a:solidFill>
                <a:latin typeface="Calibri"/>
                <a:cs typeface="Calibri"/>
              </a:rPr>
              <a:t> Implementation</a:t>
            </a:r>
            <a:r>
              <a:rPr sz="23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of </a:t>
            </a:r>
            <a:r>
              <a:rPr sz="2300" dirty="0">
                <a:solidFill>
                  <a:srgbClr val="001F5C"/>
                </a:solidFill>
                <a:latin typeface="Calibri"/>
                <a:cs typeface="Calibri"/>
              </a:rPr>
              <a:t>WHO</a:t>
            </a:r>
            <a:r>
              <a:rPr sz="23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lists</a:t>
            </a:r>
            <a:r>
              <a:rPr sz="23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15" dirty="0">
                <a:solidFill>
                  <a:srgbClr val="001F5C"/>
                </a:solidFill>
                <a:latin typeface="Calibri"/>
                <a:cs typeface="Calibri"/>
              </a:rPr>
              <a:t>to</a:t>
            </a:r>
            <a:r>
              <a:rPr sz="23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develop</a:t>
            </a:r>
            <a:r>
              <a:rPr sz="230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or</a:t>
            </a:r>
            <a:r>
              <a:rPr sz="2300" spc="-10" dirty="0">
                <a:solidFill>
                  <a:srgbClr val="001F5C"/>
                </a:solidFill>
                <a:latin typeface="Calibri"/>
                <a:cs typeface="Calibri"/>
              </a:rPr>
              <a:t> update</a:t>
            </a:r>
            <a:r>
              <a:rPr sz="23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national</a:t>
            </a:r>
            <a:r>
              <a:rPr sz="23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lists, </a:t>
            </a:r>
            <a:r>
              <a:rPr sz="2300" spc="-15" dirty="0">
                <a:solidFill>
                  <a:srgbClr val="001F5C"/>
                </a:solidFill>
                <a:latin typeface="Calibri"/>
                <a:cs typeface="Calibri"/>
              </a:rPr>
              <a:t>to </a:t>
            </a:r>
            <a:r>
              <a:rPr sz="2300" spc="-50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increase</a:t>
            </a:r>
            <a:r>
              <a:rPr sz="2300" dirty="0">
                <a:solidFill>
                  <a:srgbClr val="001F5C"/>
                </a:solidFill>
                <a:latin typeface="Calibri"/>
                <a:cs typeface="Calibri"/>
              </a:rPr>
              <a:t> access.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ts val="2450"/>
              </a:lnSpc>
              <a:tabLst>
                <a:tab pos="8448675" algn="l"/>
              </a:tabLst>
            </a:pP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Essential</a:t>
            </a:r>
            <a:r>
              <a:rPr sz="2300" spc="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C"/>
                </a:solidFill>
                <a:latin typeface="Calibri"/>
                <a:cs typeface="Calibri"/>
              </a:rPr>
              <a:t>in</a:t>
            </a:r>
            <a:r>
              <a:rPr sz="23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C"/>
                </a:solidFill>
                <a:latin typeface="Calibri"/>
                <a:cs typeface="Calibri"/>
              </a:rPr>
              <a:t>vitro</a:t>
            </a:r>
            <a:r>
              <a:rPr sz="23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1F5C"/>
                </a:solidFill>
                <a:latin typeface="Calibri"/>
                <a:cs typeface="Calibri"/>
              </a:rPr>
              <a:t>Diagnostics</a:t>
            </a:r>
            <a:r>
              <a:rPr sz="23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(EDL)</a:t>
            </a:r>
            <a:r>
              <a:rPr sz="2300" spc="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C"/>
                </a:solidFill>
                <a:latin typeface="Calibri"/>
                <a:cs typeface="Calibri"/>
              </a:rPr>
              <a:t>and</a:t>
            </a:r>
            <a:r>
              <a:rPr sz="2300" spc="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1F5C"/>
                </a:solidFill>
                <a:latin typeface="Calibri"/>
                <a:cs typeface="Calibri"/>
              </a:rPr>
              <a:t>Priority</a:t>
            </a:r>
            <a:r>
              <a:rPr sz="2300" spc="-1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Medical</a:t>
            </a:r>
            <a:r>
              <a:rPr sz="2300" spc="20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Devices</a:t>
            </a:r>
            <a:r>
              <a:rPr sz="2300" spc="1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(PMD)	</a:t>
            </a:r>
            <a:r>
              <a:rPr sz="2300" spc="-15" dirty="0">
                <a:solidFill>
                  <a:srgbClr val="001F5C"/>
                </a:solidFill>
                <a:latin typeface="Calibri"/>
                <a:cs typeface="Calibri"/>
              </a:rPr>
              <a:t>to</a:t>
            </a:r>
            <a:r>
              <a:rPr sz="2300" spc="-2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be</a:t>
            </a:r>
            <a:r>
              <a:rPr sz="2300" spc="-35" dirty="0">
                <a:solidFill>
                  <a:srgbClr val="001F5C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001F5C"/>
                </a:solidFill>
                <a:latin typeface="Calibri"/>
                <a:cs typeface="Calibri"/>
              </a:rPr>
              <a:t>used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64336" y="2113788"/>
            <a:ext cx="2167255" cy="805180"/>
          </a:xfrm>
          <a:custGeom>
            <a:avLst/>
            <a:gdLst/>
            <a:ahLst/>
            <a:cxnLst/>
            <a:rect l="l" t="t" r="r" b="b"/>
            <a:pathLst>
              <a:path w="2167254" h="805180">
                <a:moveTo>
                  <a:pt x="2086609" y="0"/>
                </a:moveTo>
                <a:lnTo>
                  <a:pt x="80467" y="0"/>
                </a:lnTo>
                <a:lnTo>
                  <a:pt x="49147" y="6330"/>
                </a:lnTo>
                <a:lnTo>
                  <a:pt x="23569" y="23590"/>
                </a:lnTo>
                <a:lnTo>
                  <a:pt x="6324" y="49184"/>
                </a:lnTo>
                <a:lnTo>
                  <a:pt x="0" y="80517"/>
                </a:lnTo>
                <a:lnTo>
                  <a:pt x="0" y="724153"/>
                </a:lnTo>
                <a:lnTo>
                  <a:pt x="6324" y="755487"/>
                </a:lnTo>
                <a:lnTo>
                  <a:pt x="23569" y="781081"/>
                </a:lnTo>
                <a:lnTo>
                  <a:pt x="49147" y="798341"/>
                </a:lnTo>
                <a:lnTo>
                  <a:pt x="80467" y="804672"/>
                </a:lnTo>
                <a:lnTo>
                  <a:pt x="2086609" y="804672"/>
                </a:lnTo>
                <a:lnTo>
                  <a:pt x="2117943" y="798341"/>
                </a:lnTo>
                <a:lnTo>
                  <a:pt x="2143537" y="781081"/>
                </a:lnTo>
                <a:lnTo>
                  <a:pt x="2160797" y="755487"/>
                </a:lnTo>
                <a:lnTo>
                  <a:pt x="2167128" y="724153"/>
                </a:lnTo>
                <a:lnTo>
                  <a:pt x="2167128" y="80517"/>
                </a:lnTo>
                <a:lnTo>
                  <a:pt x="2160797" y="49184"/>
                </a:lnTo>
                <a:lnTo>
                  <a:pt x="2143537" y="23590"/>
                </a:lnTo>
                <a:lnTo>
                  <a:pt x="2117943" y="6330"/>
                </a:lnTo>
                <a:lnTo>
                  <a:pt x="2086609" y="0"/>
                </a:lnTo>
                <a:close/>
              </a:path>
            </a:pathLst>
          </a:custGeom>
          <a:solidFill>
            <a:srgbClr val="0099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35151" y="2180589"/>
            <a:ext cx="202692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-1270" algn="ctr">
              <a:lnSpc>
                <a:spcPts val="1540"/>
              </a:lnSpc>
              <a:spcBef>
                <a:spcPts val="27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Review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of evidence,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guidelines, types of medical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devices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interventions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85339" y="2965323"/>
            <a:ext cx="361950" cy="304800"/>
          </a:xfrm>
          <a:custGeom>
            <a:avLst/>
            <a:gdLst/>
            <a:ahLst/>
            <a:cxnLst/>
            <a:rect l="l" t="t" r="r" b="b"/>
            <a:pathLst>
              <a:path w="361950" h="304800">
                <a:moveTo>
                  <a:pt x="284861" y="0"/>
                </a:moveTo>
                <a:lnTo>
                  <a:pt x="67818" y="6603"/>
                </a:lnTo>
                <a:lnTo>
                  <a:pt x="72390" y="157352"/>
                </a:lnTo>
                <a:lnTo>
                  <a:pt x="0" y="159638"/>
                </a:lnTo>
                <a:lnTo>
                  <a:pt x="185547" y="304800"/>
                </a:lnTo>
                <a:lnTo>
                  <a:pt x="361823" y="148589"/>
                </a:lnTo>
                <a:lnTo>
                  <a:pt x="289433" y="150749"/>
                </a:lnTo>
                <a:lnTo>
                  <a:pt x="284861" y="0"/>
                </a:lnTo>
                <a:close/>
              </a:path>
            </a:pathLst>
          </a:custGeom>
          <a:solidFill>
            <a:srgbClr val="AAC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00911" y="3320796"/>
            <a:ext cx="2167255" cy="803275"/>
          </a:xfrm>
          <a:custGeom>
            <a:avLst/>
            <a:gdLst/>
            <a:ahLst/>
            <a:cxnLst/>
            <a:rect l="l" t="t" r="r" b="b"/>
            <a:pathLst>
              <a:path w="2167254" h="803275">
                <a:moveTo>
                  <a:pt x="2086864" y="0"/>
                </a:moveTo>
                <a:lnTo>
                  <a:pt x="80263" y="0"/>
                </a:lnTo>
                <a:lnTo>
                  <a:pt x="49029" y="6308"/>
                </a:lnTo>
                <a:lnTo>
                  <a:pt x="23515" y="23510"/>
                </a:lnTo>
                <a:lnTo>
                  <a:pt x="6310" y="49023"/>
                </a:lnTo>
                <a:lnTo>
                  <a:pt x="0" y="80263"/>
                </a:lnTo>
                <a:lnTo>
                  <a:pt x="0" y="722883"/>
                </a:lnTo>
                <a:lnTo>
                  <a:pt x="6310" y="754124"/>
                </a:lnTo>
                <a:lnTo>
                  <a:pt x="23515" y="779637"/>
                </a:lnTo>
                <a:lnTo>
                  <a:pt x="49029" y="796839"/>
                </a:lnTo>
                <a:lnTo>
                  <a:pt x="80263" y="803147"/>
                </a:lnTo>
                <a:lnTo>
                  <a:pt x="2086864" y="803147"/>
                </a:lnTo>
                <a:lnTo>
                  <a:pt x="2118104" y="796839"/>
                </a:lnTo>
                <a:lnTo>
                  <a:pt x="2143617" y="779637"/>
                </a:lnTo>
                <a:lnTo>
                  <a:pt x="2160819" y="754124"/>
                </a:lnTo>
                <a:lnTo>
                  <a:pt x="2167128" y="722883"/>
                </a:lnTo>
                <a:lnTo>
                  <a:pt x="2167128" y="80263"/>
                </a:lnTo>
                <a:lnTo>
                  <a:pt x="2160819" y="49023"/>
                </a:lnTo>
                <a:lnTo>
                  <a:pt x="2143617" y="23510"/>
                </a:lnTo>
                <a:lnTo>
                  <a:pt x="2118104" y="6308"/>
                </a:lnTo>
                <a:lnTo>
                  <a:pt x="2086864" y="0"/>
                </a:lnTo>
                <a:close/>
              </a:path>
            </a:pathLst>
          </a:custGeom>
          <a:solidFill>
            <a:srgbClr val="0099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87500" y="3484879"/>
            <a:ext cx="1396365" cy="434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61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Expert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input,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ts val="1610"/>
              </a:lnSpc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Public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consultation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03120" y="4174235"/>
            <a:ext cx="363220" cy="302260"/>
          </a:xfrm>
          <a:custGeom>
            <a:avLst/>
            <a:gdLst/>
            <a:ahLst/>
            <a:cxnLst/>
            <a:rect l="l" t="t" r="r" b="b"/>
            <a:pathLst>
              <a:path w="363219" h="302260">
                <a:moveTo>
                  <a:pt x="290194" y="0"/>
                </a:moveTo>
                <a:lnTo>
                  <a:pt x="72517" y="0"/>
                </a:lnTo>
                <a:lnTo>
                  <a:pt x="72517" y="150875"/>
                </a:lnTo>
                <a:lnTo>
                  <a:pt x="0" y="150875"/>
                </a:lnTo>
                <a:lnTo>
                  <a:pt x="181356" y="301751"/>
                </a:lnTo>
                <a:lnTo>
                  <a:pt x="362712" y="150875"/>
                </a:lnTo>
                <a:lnTo>
                  <a:pt x="290194" y="150875"/>
                </a:lnTo>
                <a:lnTo>
                  <a:pt x="290194" y="0"/>
                </a:lnTo>
                <a:close/>
              </a:path>
            </a:pathLst>
          </a:custGeom>
          <a:solidFill>
            <a:srgbClr val="AAC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00911" y="4526279"/>
            <a:ext cx="2167255" cy="805180"/>
          </a:xfrm>
          <a:custGeom>
            <a:avLst/>
            <a:gdLst/>
            <a:ahLst/>
            <a:cxnLst/>
            <a:rect l="l" t="t" r="r" b="b"/>
            <a:pathLst>
              <a:path w="2167254" h="805179">
                <a:moveTo>
                  <a:pt x="2086610" y="0"/>
                </a:moveTo>
                <a:lnTo>
                  <a:pt x="80518" y="0"/>
                </a:lnTo>
                <a:lnTo>
                  <a:pt x="49168" y="6330"/>
                </a:lnTo>
                <a:lnTo>
                  <a:pt x="23575" y="23590"/>
                </a:lnTo>
                <a:lnTo>
                  <a:pt x="6324" y="49184"/>
                </a:lnTo>
                <a:lnTo>
                  <a:pt x="0" y="80518"/>
                </a:lnTo>
                <a:lnTo>
                  <a:pt x="0" y="724154"/>
                </a:lnTo>
                <a:lnTo>
                  <a:pt x="6324" y="755487"/>
                </a:lnTo>
                <a:lnTo>
                  <a:pt x="23575" y="781081"/>
                </a:lnTo>
                <a:lnTo>
                  <a:pt x="49168" y="798341"/>
                </a:lnTo>
                <a:lnTo>
                  <a:pt x="80518" y="804672"/>
                </a:lnTo>
                <a:lnTo>
                  <a:pt x="2086610" y="804672"/>
                </a:lnTo>
                <a:lnTo>
                  <a:pt x="2117943" y="798341"/>
                </a:lnTo>
                <a:lnTo>
                  <a:pt x="2143537" y="781081"/>
                </a:lnTo>
                <a:lnTo>
                  <a:pt x="2160797" y="755487"/>
                </a:lnTo>
                <a:lnTo>
                  <a:pt x="2167128" y="724154"/>
                </a:lnTo>
                <a:lnTo>
                  <a:pt x="2167128" y="80518"/>
                </a:lnTo>
                <a:lnTo>
                  <a:pt x="2160797" y="49184"/>
                </a:lnTo>
                <a:lnTo>
                  <a:pt x="2143537" y="23590"/>
                </a:lnTo>
                <a:lnTo>
                  <a:pt x="2117943" y="6330"/>
                </a:lnTo>
                <a:lnTo>
                  <a:pt x="2086610" y="0"/>
                </a:lnTo>
                <a:close/>
              </a:path>
            </a:pathLst>
          </a:custGeom>
          <a:solidFill>
            <a:srgbClr val="0099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68044" y="4691634"/>
            <a:ext cx="183578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23189">
              <a:lnSpc>
                <a:spcPts val="1540"/>
              </a:lnSpc>
              <a:spcBef>
                <a:spcPts val="27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Recommendations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SAGE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IVD</a:t>
            </a:r>
            <a:r>
              <a:rPr sz="14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STAG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MEDEV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03120" y="5381244"/>
            <a:ext cx="363220" cy="302260"/>
          </a:xfrm>
          <a:custGeom>
            <a:avLst/>
            <a:gdLst/>
            <a:ahLst/>
            <a:cxnLst/>
            <a:rect l="l" t="t" r="r" b="b"/>
            <a:pathLst>
              <a:path w="363219" h="302260">
                <a:moveTo>
                  <a:pt x="290194" y="0"/>
                </a:moveTo>
                <a:lnTo>
                  <a:pt x="72517" y="0"/>
                </a:lnTo>
                <a:lnTo>
                  <a:pt x="72517" y="150875"/>
                </a:lnTo>
                <a:lnTo>
                  <a:pt x="0" y="150875"/>
                </a:lnTo>
                <a:lnTo>
                  <a:pt x="181356" y="301751"/>
                </a:lnTo>
                <a:lnTo>
                  <a:pt x="362712" y="150875"/>
                </a:lnTo>
                <a:lnTo>
                  <a:pt x="290194" y="150875"/>
                </a:lnTo>
                <a:lnTo>
                  <a:pt x="290194" y="0"/>
                </a:lnTo>
                <a:close/>
              </a:path>
            </a:pathLst>
          </a:custGeom>
          <a:solidFill>
            <a:srgbClr val="AAC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00911" y="5733288"/>
            <a:ext cx="2167255" cy="805180"/>
          </a:xfrm>
          <a:custGeom>
            <a:avLst/>
            <a:gdLst/>
            <a:ahLst/>
            <a:cxnLst/>
            <a:rect l="l" t="t" r="r" b="b"/>
            <a:pathLst>
              <a:path w="2167254" h="805179">
                <a:moveTo>
                  <a:pt x="2086610" y="0"/>
                </a:moveTo>
                <a:lnTo>
                  <a:pt x="80518" y="0"/>
                </a:lnTo>
                <a:lnTo>
                  <a:pt x="49168" y="6324"/>
                </a:lnTo>
                <a:lnTo>
                  <a:pt x="23575" y="23569"/>
                </a:lnTo>
                <a:lnTo>
                  <a:pt x="6324" y="49147"/>
                </a:lnTo>
                <a:lnTo>
                  <a:pt x="0" y="80467"/>
                </a:lnTo>
                <a:lnTo>
                  <a:pt x="0" y="724204"/>
                </a:lnTo>
                <a:lnTo>
                  <a:pt x="6324" y="755524"/>
                </a:lnTo>
                <a:lnTo>
                  <a:pt x="23575" y="781102"/>
                </a:lnTo>
                <a:lnTo>
                  <a:pt x="49168" y="798347"/>
                </a:lnTo>
                <a:lnTo>
                  <a:pt x="80518" y="804672"/>
                </a:lnTo>
                <a:lnTo>
                  <a:pt x="2086610" y="804672"/>
                </a:lnTo>
                <a:lnTo>
                  <a:pt x="2117943" y="798347"/>
                </a:lnTo>
                <a:lnTo>
                  <a:pt x="2143537" y="781102"/>
                </a:lnTo>
                <a:lnTo>
                  <a:pt x="2160797" y="755524"/>
                </a:lnTo>
                <a:lnTo>
                  <a:pt x="2167128" y="724204"/>
                </a:lnTo>
                <a:lnTo>
                  <a:pt x="2167128" y="80467"/>
                </a:lnTo>
                <a:lnTo>
                  <a:pt x="2160797" y="49147"/>
                </a:lnTo>
                <a:lnTo>
                  <a:pt x="2143537" y="23569"/>
                </a:lnTo>
                <a:lnTo>
                  <a:pt x="2117943" y="6324"/>
                </a:lnTo>
                <a:lnTo>
                  <a:pt x="2086610" y="0"/>
                </a:lnTo>
                <a:close/>
              </a:path>
            </a:pathLst>
          </a:custGeom>
          <a:solidFill>
            <a:srgbClr val="0099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93952" y="5800140"/>
            <a:ext cx="1782445" cy="6305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065" marR="5080" indent="-1270" algn="ctr">
              <a:lnSpc>
                <a:spcPct val="91500"/>
              </a:lnSpc>
              <a:spcBef>
                <a:spcPts val="25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Publication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list and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update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e-EDL,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MEDEVIS, </a:t>
            </a:r>
            <a:r>
              <a:rPr sz="1400" spc="-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UHCC,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ICD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45463" y="1799844"/>
            <a:ext cx="2987040" cy="251460"/>
          </a:xfrm>
          <a:prstGeom prst="rect">
            <a:avLst/>
          </a:prstGeom>
          <a:solidFill>
            <a:srgbClr val="009CDE"/>
          </a:solidFill>
        </p:spPr>
        <p:txBody>
          <a:bodyPr vert="horz" wrap="square" lIns="0" tIns="8255" rIns="0" bIns="0" rtlCol="0">
            <a:spAutoFit/>
          </a:bodyPr>
          <a:lstStyle/>
          <a:p>
            <a:pPr marL="299720" indent="-229235">
              <a:lnSpc>
                <a:spcPct val="100000"/>
              </a:lnSpc>
              <a:spcBef>
                <a:spcPts val="65"/>
              </a:spcBef>
              <a:buFont typeface="Arial MT"/>
              <a:buChar char="•"/>
              <a:tabLst>
                <a:tab pos="299720" algn="l"/>
                <a:tab pos="300355" algn="l"/>
              </a:tabLst>
            </a:pPr>
            <a:r>
              <a:rPr sz="1400" spc="-10" dirty="0">
                <a:solidFill>
                  <a:srgbClr val="FFFFFF"/>
                </a:solidFill>
                <a:latin typeface="Calibri Light"/>
                <a:cs typeface="Calibri Light"/>
              </a:rPr>
              <a:t>WHO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91911" y="2208276"/>
            <a:ext cx="1134110" cy="1228725"/>
          </a:xfrm>
          <a:custGeom>
            <a:avLst/>
            <a:gdLst/>
            <a:ahLst/>
            <a:cxnLst/>
            <a:rect l="l" t="t" r="r" b="b"/>
            <a:pathLst>
              <a:path w="1134109" h="1228725">
                <a:moveTo>
                  <a:pt x="566927" y="0"/>
                </a:moveTo>
                <a:lnTo>
                  <a:pt x="520437" y="2035"/>
                </a:lnTo>
                <a:lnTo>
                  <a:pt x="474981" y="8037"/>
                </a:lnTo>
                <a:lnTo>
                  <a:pt x="430705" y="17848"/>
                </a:lnTo>
                <a:lnTo>
                  <a:pt x="387754" y="31309"/>
                </a:lnTo>
                <a:lnTo>
                  <a:pt x="346275" y="48261"/>
                </a:lnTo>
                <a:lnTo>
                  <a:pt x="306414" y="68549"/>
                </a:lnTo>
                <a:lnTo>
                  <a:pt x="268317" y="92012"/>
                </a:lnTo>
                <a:lnTo>
                  <a:pt x="232129" y="118494"/>
                </a:lnTo>
                <a:lnTo>
                  <a:pt x="197998" y="147835"/>
                </a:lnTo>
                <a:lnTo>
                  <a:pt x="166068" y="179879"/>
                </a:lnTo>
                <a:lnTo>
                  <a:pt x="136486" y="214467"/>
                </a:lnTo>
                <a:lnTo>
                  <a:pt x="109398" y="251441"/>
                </a:lnTo>
                <a:lnTo>
                  <a:pt x="84950" y="290643"/>
                </a:lnTo>
                <a:lnTo>
                  <a:pt x="63289" y="331916"/>
                </a:lnTo>
                <a:lnTo>
                  <a:pt x="44559" y="375100"/>
                </a:lnTo>
                <a:lnTo>
                  <a:pt x="28907" y="420038"/>
                </a:lnTo>
                <a:lnTo>
                  <a:pt x="16479" y="466573"/>
                </a:lnTo>
                <a:lnTo>
                  <a:pt x="7421" y="514545"/>
                </a:lnTo>
                <a:lnTo>
                  <a:pt x="1879" y="563797"/>
                </a:lnTo>
                <a:lnTo>
                  <a:pt x="0" y="614172"/>
                </a:lnTo>
                <a:lnTo>
                  <a:pt x="1879" y="664546"/>
                </a:lnTo>
                <a:lnTo>
                  <a:pt x="7421" y="713798"/>
                </a:lnTo>
                <a:lnTo>
                  <a:pt x="16479" y="761770"/>
                </a:lnTo>
                <a:lnTo>
                  <a:pt x="28907" y="808305"/>
                </a:lnTo>
                <a:lnTo>
                  <a:pt x="44559" y="853243"/>
                </a:lnTo>
                <a:lnTo>
                  <a:pt x="63289" y="896427"/>
                </a:lnTo>
                <a:lnTo>
                  <a:pt x="84950" y="937700"/>
                </a:lnTo>
                <a:lnTo>
                  <a:pt x="109398" y="976902"/>
                </a:lnTo>
                <a:lnTo>
                  <a:pt x="136486" y="1013876"/>
                </a:lnTo>
                <a:lnTo>
                  <a:pt x="166068" y="1048464"/>
                </a:lnTo>
                <a:lnTo>
                  <a:pt x="197998" y="1080508"/>
                </a:lnTo>
                <a:lnTo>
                  <a:pt x="232129" y="1109849"/>
                </a:lnTo>
                <a:lnTo>
                  <a:pt x="268317" y="1136331"/>
                </a:lnTo>
                <a:lnTo>
                  <a:pt x="306414" y="1159794"/>
                </a:lnTo>
                <a:lnTo>
                  <a:pt x="346275" y="1180082"/>
                </a:lnTo>
                <a:lnTo>
                  <a:pt x="387754" y="1197034"/>
                </a:lnTo>
                <a:lnTo>
                  <a:pt x="430705" y="1210495"/>
                </a:lnTo>
                <a:lnTo>
                  <a:pt x="474981" y="1220306"/>
                </a:lnTo>
                <a:lnTo>
                  <a:pt x="520437" y="1226308"/>
                </a:lnTo>
                <a:lnTo>
                  <a:pt x="566927" y="1228344"/>
                </a:lnTo>
                <a:lnTo>
                  <a:pt x="613418" y="1226308"/>
                </a:lnTo>
                <a:lnTo>
                  <a:pt x="658874" y="1220306"/>
                </a:lnTo>
                <a:lnTo>
                  <a:pt x="703150" y="1210495"/>
                </a:lnTo>
                <a:lnTo>
                  <a:pt x="746101" y="1197034"/>
                </a:lnTo>
                <a:lnTo>
                  <a:pt x="787580" y="1180082"/>
                </a:lnTo>
                <a:lnTo>
                  <a:pt x="827441" y="1159794"/>
                </a:lnTo>
                <a:lnTo>
                  <a:pt x="865538" y="1136331"/>
                </a:lnTo>
                <a:lnTo>
                  <a:pt x="901726" y="1109849"/>
                </a:lnTo>
                <a:lnTo>
                  <a:pt x="935857" y="1080508"/>
                </a:lnTo>
                <a:lnTo>
                  <a:pt x="967787" y="1048464"/>
                </a:lnTo>
                <a:lnTo>
                  <a:pt x="997369" y="1013876"/>
                </a:lnTo>
                <a:lnTo>
                  <a:pt x="1024457" y="976902"/>
                </a:lnTo>
                <a:lnTo>
                  <a:pt x="1048905" y="937700"/>
                </a:lnTo>
                <a:lnTo>
                  <a:pt x="1070566" y="896427"/>
                </a:lnTo>
                <a:lnTo>
                  <a:pt x="1089296" y="853243"/>
                </a:lnTo>
                <a:lnTo>
                  <a:pt x="1104948" y="808305"/>
                </a:lnTo>
                <a:lnTo>
                  <a:pt x="1117376" y="761770"/>
                </a:lnTo>
                <a:lnTo>
                  <a:pt x="1126434" y="713798"/>
                </a:lnTo>
                <a:lnTo>
                  <a:pt x="1131976" y="664546"/>
                </a:lnTo>
                <a:lnTo>
                  <a:pt x="1133856" y="614172"/>
                </a:lnTo>
                <a:lnTo>
                  <a:pt x="1131976" y="563797"/>
                </a:lnTo>
                <a:lnTo>
                  <a:pt x="1126434" y="514545"/>
                </a:lnTo>
                <a:lnTo>
                  <a:pt x="1117376" y="466573"/>
                </a:lnTo>
                <a:lnTo>
                  <a:pt x="1104948" y="420038"/>
                </a:lnTo>
                <a:lnTo>
                  <a:pt x="1089296" y="375100"/>
                </a:lnTo>
                <a:lnTo>
                  <a:pt x="1070566" y="331916"/>
                </a:lnTo>
                <a:lnTo>
                  <a:pt x="1048905" y="290643"/>
                </a:lnTo>
                <a:lnTo>
                  <a:pt x="1024457" y="251441"/>
                </a:lnTo>
                <a:lnTo>
                  <a:pt x="997369" y="214467"/>
                </a:lnTo>
                <a:lnTo>
                  <a:pt x="967787" y="179879"/>
                </a:lnTo>
                <a:lnTo>
                  <a:pt x="935857" y="147835"/>
                </a:lnTo>
                <a:lnTo>
                  <a:pt x="901726" y="118494"/>
                </a:lnTo>
                <a:lnTo>
                  <a:pt x="865538" y="92012"/>
                </a:lnTo>
                <a:lnTo>
                  <a:pt x="827441" y="68549"/>
                </a:lnTo>
                <a:lnTo>
                  <a:pt x="787580" y="48261"/>
                </a:lnTo>
                <a:lnTo>
                  <a:pt x="746101" y="31309"/>
                </a:lnTo>
                <a:lnTo>
                  <a:pt x="703150" y="17848"/>
                </a:lnTo>
                <a:lnTo>
                  <a:pt x="658874" y="8037"/>
                </a:lnTo>
                <a:lnTo>
                  <a:pt x="613418" y="2035"/>
                </a:lnTo>
                <a:lnTo>
                  <a:pt x="566927" y="0"/>
                </a:lnTo>
                <a:close/>
              </a:path>
            </a:pathLst>
          </a:custGeom>
          <a:solidFill>
            <a:srgbClr val="0099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657469" y="2533431"/>
            <a:ext cx="605155" cy="49339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EDL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PMD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620511" y="3453384"/>
            <a:ext cx="1129665" cy="1751330"/>
            <a:chOff x="5620511" y="3453384"/>
            <a:chExt cx="1129665" cy="1751330"/>
          </a:xfrm>
        </p:grpSpPr>
        <p:sp>
          <p:nvSpPr>
            <p:cNvPr id="21" name="object 21"/>
            <p:cNvSpPr/>
            <p:nvPr/>
          </p:nvSpPr>
          <p:spPr>
            <a:xfrm>
              <a:off x="5620512" y="3453384"/>
              <a:ext cx="1123315" cy="1751330"/>
            </a:xfrm>
            <a:custGeom>
              <a:avLst/>
              <a:gdLst/>
              <a:ahLst/>
              <a:cxnLst/>
              <a:rect l="l" t="t" r="r" b="b"/>
              <a:pathLst>
                <a:path w="1123315" h="1751329">
                  <a:moveTo>
                    <a:pt x="475488" y="237744"/>
                  </a:moveTo>
                  <a:lnTo>
                    <a:pt x="237744" y="0"/>
                  </a:lnTo>
                  <a:lnTo>
                    <a:pt x="0" y="237744"/>
                  </a:lnTo>
                  <a:lnTo>
                    <a:pt x="118872" y="237744"/>
                  </a:lnTo>
                  <a:lnTo>
                    <a:pt x="118872" y="1513332"/>
                  </a:lnTo>
                  <a:lnTo>
                    <a:pt x="0" y="1513332"/>
                  </a:lnTo>
                  <a:lnTo>
                    <a:pt x="237744" y="1751088"/>
                  </a:lnTo>
                  <a:lnTo>
                    <a:pt x="475488" y="1513332"/>
                  </a:lnTo>
                  <a:lnTo>
                    <a:pt x="356616" y="1513332"/>
                  </a:lnTo>
                  <a:lnTo>
                    <a:pt x="356616" y="237744"/>
                  </a:lnTo>
                  <a:lnTo>
                    <a:pt x="475488" y="237744"/>
                  </a:lnTo>
                  <a:close/>
                </a:path>
                <a:path w="1123315" h="1751329">
                  <a:moveTo>
                    <a:pt x="1123188" y="778764"/>
                  </a:moveTo>
                  <a:lnTo>
                    <a:pt x="764286" y="240792"/>
                  </a:lnTo>
                  <a:lnTo>
                    <a:pt x="764286" y="509778"/>
                  </a:lnTo>
                  <a:lnTo>
                    <a:pt x="405384" y="509778"/>
                  </a:lnTo>
                  <a:lnTo>
                    <a:pt x="405384" y="1047750"/>
                  </a:lnTo>
                  <a:lnTo>
                    <a:pt x="764286" y="1047750"/>
                  </a:lnTo>
                  <a:lnTo>
                    <a:pt x="764286" y="1316736"/>
                  </a:lnTo>
                  <a:lnTo>
                    <a:pt x="1123188" y="778764"/>
                  </a:lnTo>
                  <a:close/>
                </a:path>
              </a:pathLst>
            </a:custGeom>
            <a:solidFill>
              <a:srgbClr val="B315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25895" y="3694176"/>
              <a:ext cx="718185" cy="1076325"/>
            </a:xfrm>
            <a:custGeom>
              <a:avLst/>
              <a:gdLst/>
              <a:ahLst/>
              <a:cxnLst/>
              <a:rect l="l" t="t" r="r" b="b"/>
              <a:pathLst>
                <a:path w="718184" h="1076325">
                  <a:moveTo>
                    <a:pt x="0" y="268986"/>
                  </a:moveTo>
                  <a:lnTo>
                    <a:pt x="358901" y="268986"/>
                  </a:lnTo>
                  <a:lnTo>
                    <a:pt x="358901" y="0"/>
                  </a:lnTo>
                  <a:lnTo>
                    <a:pt x="717803" y="537972"/>
                  </a:lnTo>
                  <a:lnTo>
                    <a:pt x="358901" y="1075944"/>
                  </a:lnTo>
                  <a:lnTo>
                    <a:pt x="358901" y="806957"/>
                  </a:lnTo>
                  <a:lnTo>
                    <a:pt x="0" y="806957"/>
                  </a:lnTo>
                  <a:lnTo>
                    <a:pt x="0" y="268986"/>
                  </a:lnTo>
                  <a:close/>
                </a:path>
              </a:pathLst>
            </a:custGeom>
            <a:ln w="12700">
              <a:solidFill>
                <a:srgbClr val="006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5129784" y="5390388"/>
            <a:ext cx="1719580" cy="1149350"/>
          </a:xfrm>
          <a:custGeom>
            <a:avLst/>
            <a:gdLst/>
            <a:ahLst/>
            <a:cxnLst/>
            <a:rect l="l" t="t" r="r" b="b"/>
            <a:pathLst>
              <a:path w="1719579" h="1149350">
                <a:moveTo>
                  <a:pt x="859536" y="0"/>
                </a:moveTo>
                <a:lnTo>
                  <a:pt x="803019" y="1222"/>
                </a:lnTo>
                <a:lnTo>
                  <a:pt x="747479" y="4838"/>
                </a:lnTo>
                <a:lnTo>
                  <a:pt x="693028" y="10771"/>
                </a:lnTo>
                <a:lnTo>
                  <a:pt x="639780" y="18948"/>
                </a:lnTo>
                <a:lnTo>
                  <a:pt x="587849" y="29291"/>
                </a:lnTo>
                <a:lnTo>
                  <a:pt x="537347" y="41725"/>
                </a:lnTo>
                <a:lnTo>
                  <a:pt x="488387" y="56174"/>
                </a:lnTo>
                <a:lnTo>
                  <a:pt x="441084" y="72562"/>
                </a:lnTo>
                <a:lnTo>
                  <a:pt x="395549" y="90815"/>
                </a:lnTo>
                <a:lnTo>
                  <a:pt x="351897" y="110855"/>
                </a:lnTo>
                <a:lnTo>
                  <a:pt x="310241" y="132608"/>
                </a:lnTo>
                <a:lnTo>
                  <a:pt x="270693" y="155998"/>
                </a:lnTo>
                <a:lnTo>
                  <a:pt x="233367" y="180948"/>
                </a:lnTo>
                <a:lnTo>
                  <a:pt x="198377" y="207384"/>
                </a:lnTo>
                <a:lnTo>
                  <a:pt x="165835" y="235229"/>
                </a:lnTo>
                <a:lnTo>
                  <a:pt x="135855" y="264408"/>
                </a:lnTo>
                <a:lnTo>
                  <a:pt x="108550" y="294845"/>
                </a:lnTo>
                <a:lnTo>
                  <a:pt x="84033" y="326464"/>
                </a:lnTo>
                <a:lnTo>
                  <a:pt x="62418" y="359191"/>
                </a:lnTo>
                <a:lnTo>
                  <a:pt x="43818" y="392948"/>
                </a:lnTo>
                <a:lnTo>
                  <a:pt x="16114" y="463252"/>
                </a:lnTo>
                <a:lnTo>
                  <a:pt x="1828" y="536771"/>
                </a:lnTo>
                <a:lnTo>
                  <a:pt x="0" y="574548"/>
                </a:lnTo>
                <a:lnTo>
                  <a:pt x="1828" y="612324"/>
                </a:lnTo>
                <a:lnTo>
                  <a:pt x="16114" y="685843"/>
                </a:lnTo>
                <a:lnTo>
                  <a:pt x="43818" y="756147"/>
                </a:lnTo>
                <a:lnTo>
                  <a:pt x="62418" y="789904"/>
                </a:lnTo>
                <a:lnTo>
                  <a:pt x="84033" y="822631"/>
                </a:lnTo>
                <a:lnTo>
                  <a:pt x="108550" y="854250"/>
                </a:lnTo>
                <a:lnTo>
                  <a:pt x="135855" y="884687"/>
                </a:lnTo>
                <a:lnTo>
                  <a:pt x="165835" y="913866"/>
                </a:lnTo>
                <a:lnTo>
                  <a:pt x="198377" y="941711"/>
                </a:lnTo>
                <a:lnTo>
                  <a:pt x="233367" y="968147"/>
                </a:lnTo>
                <a:lnTo>
                  <a:pt x="270693" y="993097"/>
                </a:lnTo>
                <a:lnTo>
                  <a:pt x="310241" y="1016487"/>
                </a:lnTo>
                <a:lnTo>
                  <a:pt x="351897" y="1038240"/>
                </a:lnTo>
                <a:lnTo>
                  <a:pt x="395549" y="1058280"/>
                </a:lnTo>
                <a:lnTo>
                  <a:pt x="441084" y="1076533"/>
                </a:lnTo>
                <a:lnTo>
                  <a:pt x="488387" y="1092921"/>
                </a:lnTo>
                <a:lnTo>
                  <a:pt x="537347" y="1107370"/>
                </a:lnTo>
                <a:lnTo>
                  <a:pt x="587849" y="1119804"/>
                </a:lnTo>
                <a:lnTo>
                  <a:pt x="639780" y="1130147"/>
                </a:lnTo>
                <a:lnTo>
                  <a:pt x="693028" y="1138324"/>
                </a:lnTo>
                <a:lnTo>
                  <a:pt x="747479" y="1144257"/>
                </a:lnTo>
                <a:lnTo>
                  <a:pt x="803019" y="1147873"/>
                </a:lnTo>
                <a:lnTo>
                  <a:pt x="859536" y="1149096"/>
                </a:lnTo>
                <a:lnTo>
                  <a:pt x="916052" y="1147873"/>
                </a:lnTo>
                <a:lnTo>
                  <a:pt x="971592" y="1144257"/>
                </a:lnTo>
                <a:lnTo>
                  <a:pt x="1026043" y="1138324"/>
                </a:lnTo>
                <a:lnTo>
                  <a:pt x="1079291" y="1130147"/>
                </a:lnTo>
                <a:lnTo>
                  <a:pt x="1131222" y="1119804"/>
                </a:lnTo>
                <a:lnTo>
                  <a:pt x="1181724" y="1107370"/>
                </a:lnTo>
                <a:lnTo>
                  <a:pt x="1230684" y="1092921"/>
                </a:lnTo>
                <a:lnTo>
                  <a:pt x="1277987" y="1076533"/>
                </a:lnTo>
                <a:lnTo>
                  <a:pt x="1323522" y="1058280"/>
                </a:lnTo>
                <a:lnTo>
                  <a:pt x="1367174" y="1038240"/>
                </a:lnTo>
                <a:lnTo>
                  <a:pt x="1408830" y="1016487"/>
                </a:lnTo>
                <a:lnTo>
                  <a:pt x="1448378" y="993097"/>
                </a:lnTo>
                <a:lnTo>
                  <a:pt x="1485704" y="968147"/>
                </a:lnTo>
                <a:lnTo>
                  <a:pt x="1520694" y="941711"/>
                </a:lnTo>
                <a:lnTo>
                  <a:pt x="1553236" y="913866"/>
                </a:lnTo>
                <a:lnTo>
                  <a:pt x="1583216" y="884687"/>
                </a:lnTo>
                <a:lnTo>
                  <a:pt x="1610521" y="854250"/>
                </a:lnTo>
                <a:lnTo>
                  <a:pt x="1635038" y="822631"/>
                </a:lnTo>
                <a:lnTo>
                  <a:pt x="1656653" y="789904"/>
                </a:lnTo>
                <a:lnTo>
                  <a:pt x="1675253" y="756147"/>
                </a:lnTo>
                <a:lnTo>
                  <a:pt x="1702957" y="685843"/>
                </a:lnTo>
                <a:lnTo>
                  <a:pt x="1717243" y="612324"/>
                </a:lnTo>
                <a:lnTo>
                  <a:pt x="1719071" y="574548"/>
                </a:lnTo>
                <a:lnTo>
                  <a:pt x="1717243" y="536771"/>
                </a:lnTo>
                <a:lnTo>
                  <a:pt x="1702957" y="463252"/>
                </a:lnTo>
                <a:lnTo>
                  <a:pt x="1675253" y="392948"/>
                </a:lnTo>
                <a:lnTo>
                  <a:pt x="1656653" y="359191"/>
                </a:lnTo>
                <a:lnTo>
                  <a:pt x="1635038" y="326464"/>
                </a:lnTo>
                <a:lnTo>
                  <a:pt x="1610521" y="294845"/>
                </a:lnTo>
                <a:lnTo>
                  <a:pt x="1583216" y="264408"/>
                </a:lnTo>
                <a:lnTo>
                  <a:pt x="1553236" y="235229"/>
                </a:lnTo>
                <a:lnTo>
                  <a:pt x="1520694" y="207384"/>
                </a:lnTo>
                <a:lnTo>
                  <a:pt x="1485704" y="180948"/>
                </a:lnTo>
                <a:lnTo>
                  <a:pt x="1448378" y="155998"/>
                </a:lnTo>
                <a:lnTo>
                  <a:pt x="1408830" y="132608"/>
                </a:lnTo>
                <a:lnTo>
                  <a:pt x="1367174" y="110855"/>
                </a:lnTo>
                <a:lnTo>
                  <a:pt x="1323522" y="90815"/>
                </a:lnTo>
                <a:lnTo>
                  <a:pt x="1277987" y="72562"/>
                </a:lnTo>
                <a:lnTo>
                  <a:pt x="1230684" y="56174"/>
                </a:lnTo>
                <a:lnTo>
                  <a:pt x="1181724" y="41725"/>
                </a:lnTo>
                <a:lnTo>
                  <a:pt x="1131222" y="29291"/>
                </a:lnTo>
                <a:lnTo>
                  <a:pt x="1079291" y="18948"/>
                </a:lnTo>
                <a:lnTo>
                  <a:pt x="1026043" y="10771"/>
                </a:lnTo>
                <a:lnTo>
                  <a:pt x="971592" y="4838"/>
                </a:lnTo>
                <a:lnTo>
                  <a:pt x="916052" y="1222"/>
                </a:lnTo>
                <a:lnTo>
                  <a:pt x="859536" y="0"/>
                </a:lnTo>
                <a:close/>
              </a:path>
            </a:pathLst>
          </a:custGeom>
          <a:solidFill>
            <a:srgbClr val="C646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509640" y="5593181"/>
            <a:ext cx="960755" cy="7112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320"/>
              </a:lnSpc>
              <a:spcBef>
                <a:spcPts val="24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Local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needs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epidemiology</a:t>
            </a:r>
            <a:r>
              <a:rPr sz="12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resources,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committee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850761" y="3720083"/>
            <a:ext cx="1276985" cy="1321435"/>
          </a:xfrm>
          <a:custGeom>
            <a:avLst/>
            <a:gdLst/>
            <a:ahLst/>
            <a:cxnLst/>
            <a:rect l="l" t="t" r="r" b="b"/>
            <a:pathLst>
              <a:path w="1276984" h="1321435">
                <a:moveTo>
                  <a:pt x="4064" y="657606"/>
                </a:moveTo>
                <a:lnTo>
                  <a:pt x="2413" y="579120"/>
                </a:lnTo>
                <a:lnTo>
                  <a:pt x="2286" y="610489"/>
                </a:lnTo>
                <a:lnTo>
                  <a:pt x="381" y="610489"/>
                </a:lnTo>
                <a:lnTo>
                  <a:pt x="0" y="704723"/>
                </a:lnTo>
                <a:lnTo>
                  <a:pt x="1905" y="704723"/>
                </a:lnTo>
                <a:lnTo>
                  <a:pt x="1778" y="736219"/>
                </a:lnTo>
                <a:lnTo>
                  <a:pt x="4064" y="657606"/>
                </a:lnTo>
                <a:close/>
              </a:path>
              <a:path w="1276984" h="1321435">
                <a:moveTo>
                  <a:pt x="1276731" y="660654"/>
                </a:moveTo>
                <a:lnTo>
                  <a:pt x="1274978" y="611352"/>
                </a:lnTo>
                <a:lnTo>
                  <a:pt x="1269834" y="563029"/>
                </a:lnTo>
                <a:lnTo>
                  <a:pt x="1261402" y="515823"/>
                </a:lnTo>
                <a:lnTo>
                  <a:pt x="1249819" y="469849"/>
                </a:lnTo>
                <a:lnTo>
                  <a:pt x="1235202" y="425246"/>
                </a:lnTo>
                <a:lnTo>
                  <a:pt x="1217663" y="382143"/>
                </a:lnTo>
                <a:lnTo>
                  <a:pt x="1197343" y="340664"/>
                </a:lnTo>
                <a:lnTo>
                  <a:pt x="1174356" y="300926"/>
                </a:lnTo>
                <a:lnTo>
                  <a:pt x="1148816" y="263067"/>
                </a:lnTo>
                <a:lnTo>
                  <a:pt x="1120863" y="227215"/>
                </a:lnTo>
                <a:lnTo>
                  <a:pt x="1090612" y="193509"/>
                </a:lnTo>
                <a:lnTo>
                  <a:pt x="1058176" y="162052"/>
                </a:lnTo>
                <a:lnTo>
                  <a:pt x="1023696" y="132994"/>
                </a:lnTo>
                <a:lnTo>
                  <a:pt x="987272" y="106438"/>
                </a:lnTo>
                <a:lnTo>
                  <a:pt x="949058" y="82537"/>
                </a:lnTo>
                <a:lnTo>
                  <a:pt x="909154" y="61404"/>
                </a:lnTo>
                <a:lnTo>
                  <a:pt x="867689" y="43180"/>
                </a:lnTo>
                <a:lnTo>
                  <a:pt x="824776" y="27978"/>
                </a:lnTo>
                <a:lnTo>
                  <a:pt x="780554" y="15925"/>
                </a:lnTo>
                <a:lnTo>
                  <a:pt x="735139" y="7175"/>
                </a:lnTo>
                <a:lnTo>
                  <a:pt x="688657" y="1816"/>
                </a:lnTo>
                <a:lnTo>
                  <a:pt x="641223" y="0"/>
                </a:lnTo>
                <a:lnTo>
                  <a:pt x="593788" y="1816"/>
                </a:lnTo>
                <a:lnTo>
                  <a:pt x="547293" y="7175"/>
                </a:lnTo>
                <a:lnTo>
                  <a:pt x="501878" y="15925"/>
                </a:lnTo>
                <a:lnTo>
                  <a:pt x="457657" y="27978"/>
                </a:lnTo>
                <a:lnTo>
                  <a:pt x="414743" y="43180"/>
                </a:lnTo>
                <a:lnTo>
                  <a:pt x="373278" y="61404"/>
                </a:lnTo>
                <a:lnTo>
                  <a:pt x="333375" y="82537"/>
                </a:lnTo>
                <a:lnTo>
                  <a:pt x="295160" y="106438"/>
                </a:lnTo>
                <a:lnTo>
                  <a:pt x="258737" y="132994"/>
                </a:lnTo>
                <a:lnTo>
                  <a:pt x="224256" y="162052"/>
                </a:lnTo>
                <a:lnTo>
                  <a:pt x="191833" y="193509"/>
                </a:lnTo>
                <a:lnTo>
                  <a:pt x="161569" y="227215"/>
                </a:lnTo>
                <a:lnTo>
                  <a:pt x="133616" y="263067"/>
                </a:lnTo>
                <a:lnTo>
                  <a:pt x="108077" y="300926"/>
                </a:lnTo>
                <a:lnTo>
                  <a:pt x="85090" y="340664"/>
                </a:lnTo>
                <a:lnTo>
                  <a:pt x="64770" y="382143"/>
                </a:lnTo>
                <a:lnTo>
                  <a:pt x="47231" y="425246"/>
                </a:lnTo>
                <a:lnTo>
                  <a:pt x="32613" y="469849"/>
                </a:lnTo>
                <a:lnTo>
                  <a:pt x="21031" y="515823"/>
                </a:lnTo>
                <a:lnTo>
                  <a:pt x="12598" y="563029"/>
                </a:lnTo>
                <a:lnTo>
                  <a:pt x="7454" y="611352"/>
                </a:lnTo>
                <a:lnTo>
                  <a:pt x="5715" y="660654"/>
                </a:lnTo>
                <a:lnTo>
                  <a:pt x="7454" y="709968"/>
                </a:lnTo>
                <a:lnTo>
                  <a:pt x="12598" y="758291"/>
                </a:lnTo>
                <a:lnTo>
                  <a:pt x="21031" y="805497"/>
                </a:lnTo>
                <a:lnTo>
                  <a:pt x="32613" y="851471"/>
                </a:lnTo>
                <a:lnTo>
                  <a:pt x="47231" y="896073"/>
                </a:lnTo>
                <a:lnTo>
                  <a:pt x="64770" y="939177"/>
                </a:lnTo>
                <a:lnTo>
                  <a:pt x="85090" y="980655"/>
                </a:lnTo>
                <a:lnTo>
                  <a:pt x="108077" y="1020394"/>
                </a:lnTo>
                <a:lnTo>
                  <a:pt x="133616" y="1058252"/>
                </a:lnTo>
                <a:lnTo>
                  <a:pt x="161569" y="1094105"/>
                </a:lnTo>
                <a:lnTo>
                  <a:pt x="191820" y="1127810"/>
                </a:lnTo>
                <a:lnTo>
                  <a:pt x="224256" y="1159268"/>
                </a:lnTo>
                <a:lnTo>
                  <a:pt x="258737" y="1188326"/>
                </a:lnTo>
                <a:lnTo>
                  <a:pt x="295160" y="1214882"/>
                </a:lnTo>
                <a:lnTo>
                  <a:pt x="333375" y="1238783"/>
                </a:lnTo>
                <a:lnTo>
                  <a:pt x="373278" y="1259916"/>
                </a:lnTo>
                <a:lnTo>
                  <a:pt x="414743" y="1278140"/>
                </a:lnTo>
                <a:lnTo>
                  <a:pt x="457657" y="1293342"/>
                </a:lnTo>
                <a:lnTo>
                  <a:pt x="501878" y="1305394"/>
                </a:lnTo>
                <a:lnTo>
                  <a:pt x="547293" y="1314145"/>
                </a:lnTo>
                <a:lnTo>
                  <a:pt x="593788" y="1319504"/>
                </a:lnTo>
                <a:lnTo>
                  <a:pt x="641223" y="1321308"/>
                </a:lnTo>
                <a:lnTo>
                  <a:pt x="688657" y="1319504"/>
                </a:lnTo>
                <a:lnTo>
                  <a:pt x="735139" y="1314145"/>
                </a:lnTo>
                <a:lnTo>
                  <a:pt x="780554" y="1305394"/>
                </a:lnTo>
                <a:lnTo>
                  <a:pt x="824776" y="1293342"/>
                </a:lnTo>
                <a:lnTo>
                  <a:pt x="867689" y="1278140"/>
                </a:lnTo>
                <a:lnTo>
                  <a:pt x="909154" y="1259916"/>
                </a:lnTo>
                <a:lnTo>
                  <a:pt x="949058" y="1238783"/>
                </a:lnTo>
                <a:lnTo>
                  <a:pt x="987272" y="1214882"/>
                </a:lnTo>
                <a:lnTo>
                  <a:pt x="1023696" y="1188326"/>
                </a:lnTo>
                <a:lnTo>
                  <a:pt x="1058176" y="1159268"/>
                </a:lnTo>
                <a:lnTo>
                  <a:pt x="1090612" y="1127810"/>
                </a:lnTo>
                <a:lnTo>
                  <a:pt x="1120863" y="1094105"/>
                </a:lnTo>
                <a:lnTo>
                  <a:pt x="1148816" y="1058252"/>
                </a:lnTo>
                <a:lnTo>
                  <a:pt x="1174356" y="1020394"/>
                </a:lnTo>
                <a:lnTo>
                  <a:pt x="1197343" y="980655"/>
                </a:lnTo>
                <a:lnTo>
                  <a:pt x="1217663" y="939177"/>
                </a:lnTo>
                <a:lnTo>
                  <a:pt x="1235202" y="896073"/>
                </a:lnTo>
                <a:lnTo>
                  <a:pt x="1249819" y="851471"/>
                </a:lnTo>
                <a:lnTo>
                  <a:pt x="1261402" y="805497"/>
                </a:lnTo>
                <a:lnTo>
                  <a:pt x="1269834" y="758291"/>
                </a:lnTo>
                <a:lnTo>
                  <a:pt x="1274978" y="709968"/>
                </a:lnTo>
                <a:lnTo>
                  <a:pt x="1276731" y="660654"/>
                </a:lnTo>
                <a:close/>
              </a:path>
            </a:pathLst>
          </a:custGeom>
          <a:solidFill>
            <a:srgbClr val="A621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136130" y="4191127"/>
            <a:ext cx="712470" cy="3479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indent="40640">
              <a:lnSpc>
                <a:spcPts val="1210"/>
              </a:lnSpc>
              <a:spcBef>
                <a:spcPts val="235"/>
              </a:spcBef>
            </a:pP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Prioritized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1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11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1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l </a:t>
            </a:r>
            <a:r>
              <a:rPr sz="1100" b="1" spc="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ist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82896" y="1799844"/>
            <a:ext cx="2987040" cy="251460"/>
          </a:xfrm>
          <a:prstGeom prst="rect">
            <a:avLst/>
          </a:prstGeom>
          <a:solidFill>
            <a:srgbClr val="A6218B"/>
          </a:solidFill>
        </p:spPr>
        <p:txBody>
          <a:bodyPr vert="horz" wrap="square" lIns="0" tIns="16510" rIns="0" bIns="0" rtlCol="0">
            <a:spAutoFit/>
          </a:bodyPr>
          <a:lstStyle/>
          <a:p>
            <a:pPr marL="300355" indent="-22923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300355" algn="l"/>
                <a:tab pos="300990" algn="l"/>
              </a:tabLst>
            </a:pP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1200" spc="-15" dirty="0">
                <a:solidFill>
                  <a:srgbClr val="FFFFFF"/>
                </a:solidFill>
                <a:latin typeface="Calibri Light"/>
                <a:cs typeface="Calibri Light"/>
              </a:rPr>
              <a:t>u</a:t>
            </a:r>
            <a:r>
              <a:rPr sz="1200" spc="-25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1200" spc="-20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y:</a:t>
            </a:r>
            <a:r>
              <a:rPr sz="1200" spc="-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Calibri Light"/>
                <a:cs typeface="Calibri Light"/>
              </a:rPr>
              <a:t>Se</a:t>
            </a:r>
            <a:r>
              <a:rPr sz="1200" spc="1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1200" spc="-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1200" spc="-20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1200" spc="-15" dirty="0">
                <a:solidFill>
                  <a:srgbClr val="FFFFFF"/>
                </a:solidFill>
                <a:latin typeface="Calibri Light"/>
                <a:cs typeface="Calibri Light"/>
              </a:rPr>
              <a:t>io</a:t>
            </a: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120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by</a:t>
            </a:r>
            <a:r>
              <a:rPr sz="120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1200" spc="-15" dirty="0">
                <a:solidFill>
                  <a:srgbClr val="FFFFFF"/>
                </a:solidFill>
                <a:latin typeface="Calibri Light"/>
                <a:cs typeface="Calibri Light"/>
              </a:rPr>
              <a:t>at</a:t>
            </a: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1200" spc="-15" dirty="0">
                <a:solidFill>
                  <a:srgbClr val="FFFFFF"/>
                </a:solidFill>
                <a:latin typeface="Calibri Light"/>
                <a:cs typeface="Calibri Light"/>
              </a:rPr>
              <a:t>ona</a:t>
            </a: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120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1200" spc="-15" dirty="0">
                <a:solidFill>
                  <a:srgbClr val="FFFFFF"/>
                </a:solidFill>
                <a:latin typeface="Calibri Light"/>
                <a:cs typeface="Calibri Light"/>
              </a:rPr>
              <a:t>m</a:t>
            </a:r>
            <a:r>
              <a:rPr sz="1200" spc="-30" dirty="0">
                <a:solidFill>
                  <a:srgbClr val="FFFFFF"/>
                </a:solidFill>
                <a:latin typeface="Calibri Light"/>
                <a:cs typeface="Calibri Light"/>
              </a:rPr>
              <a:t>m</a:t>
            </a:r>
            <a:r>
              <a:rPr sz="1200" spc="-1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1200" spc="-2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1200" spc="-1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1200" spc="-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120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022080" y="2151888"/>
            <a:ext cx="2246630" cy="4427220"/>
            <a:chOff x="9022080" y="2151888"/>
            <a:chExt cx="2246630" cy="4427220"/>
          </a:xfrm>
        </p:grpSpPr>
        <p:sp>
          <p:nvSpPr>
            <p:cNvPr id="29" name="object 29"/>
            <p:cNvSpPr/>
            <p:nvPr/>
          </p:nvSpPr>
          <p:spPr>
            <a:xfrm>
              <a:off x="9022080" y="2151888"/>
              <a:ext cx="1949450" cy="4427220"/>
            </a:xfrm>
            <a:custGeom>
              <a:avLst/>
              <a:gdLst/>
              <a:ahLst/>
              <a:cxnLst/>
              <a:rect l="l" t="t" r="r" b="b"/>
              <a:pathLst>
                <a:path w="1949450" h="4427220">
                  <a:moveTo>
                    <a:pt x="974598" y="0"/>
                  </a:moveTo>
                  <a:lnTo>
                    <a:pt x="0" y="4427220"/>
                  </a:lnTo>
                  <a:lnTo>
                    <a:pt x="1949196" y="4427220"/>
                  </a:lnTo>
                  <a:lnTo>
                    <a:pt x="974598" y="0"/>
                  </a:lnTo>
                  <a:close/>
                </a:path>
              </a:pathLst>
            </a:custGeom>
            <a:solidFill>
              <a:srgbClr val="F7A3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995916" y="2596896"/>
              <a:ext cx="1266825" cy="1047115"/>
            </a:xfrm>
            <a:custGeom>
              <a:avLst/>
              <a:gdLst/>
              <a:ahLst/>
              <a:cxnLst/>
              <a:rect l="l" t="t" r="r" b="b"/>
              <a:pathLst>
                <a:path w="1266825" h="1047114">
                  <a:moveTo>
                    <a:pt x="1091945" y="0"/>
                  </a:moveTo>
                  <a:lnTo>
                    <a:pt x="174498" y="0"/>
                  </a:lnTo>
                  <a:lnTo>
                    <a:pt x="128102" y="6231"/>
                  </a:lnTo>
                  <a:lnTo>
                    <a:pt x="86416" y="23819"/>
                  </a:lnTo>
                  <a:lnTo>
                    <a:pt x="51101" y="51101"/>
                  </a:lnTo>
                  <a:lnTo>
                    <a:pt x="23819" y="86416"/>
                  </a:lnTo>
                  <a:lnTo>
                    <a:pt x="6231" y="128102"/>
                  </a:lnTo>
                  <a:lnTo>
                    <a:pt x="0" y="174498"/>
                  </a:lnTo>
                  <a:lnTo>
                    <a:pt x="0" y="872489"/>
                  </a:lnTo>
                  <a:lnTo>
                    <a:pt x="6231" y="918885"/>
                  </a:lnTo>
                  <a:lnTo>
                    <a:pt x="23819" y="960571"/>
                  </a:lnTo>
                  <a:lnTo>
                    <a:pt x="51101" y="995886"/>
                  </a:lnTo>
                  <a:lnTo>
                    <a:pt x="86416" y="1023168"/>
                  </a:lnTo>
                  <a:lnTo>
                    <a:pt x="128102" y="1040756"/>
                  </a:lnTo>
                  <a:lnTo>
                    <a:pt x="174498" y="1046987"/>
                  </a:lnTo>
                  <a:lnTo>
                    <a:pt x="1091945" y="1046987"/>
                  </a:lnTo>
                  <a:lnTo>
                    <a:pt x="1138341" y="1040756"/>
                  </a:lnTo>
                  <a:lnTo>
                    <a:pt x="1180027" y="1023168"/>
                  </a:lnTo>
                  <a:lnTo>
                    <a:pt x="1215342" y="995886"/>
                  </a:lnTo>
                  <a:lnTo>
                    <a:pt x="1242624" y="960571"/>
                  </a:lnTo>
                  <a:lnTo>
                    <a:pt x="1260212" y="918885"/>
                  </a:lnTo>
                  <a:lnTo>
                    <a:pt x="1266443" y="872489"/>
                  </a:lnTo>
                  <a:lnTo>
                    <a:pt x="1266443" y="174498"/>
                  </a:lnTo>
                  <a:lnTo>
                    <a:pt x="1260212" y="128102"/>
                  </a:lnTo>
                  <a:lnTo>
                    <a:pt x="1242624" y="86416"/>
                  </a:lnTo>
                  <a:lnTo>
                    <a:pt x="1215342" y="51101"/>
                  </a:lnTo>
                  <a:lnTo>
                    <a:pt x="1180027" y="23819"/>
                  </a:lnTo>
                  <a:lnTo>
                    <a:pt x="1138341" y="6231"/>
                  </a:lnTo>
                  <a:lnTo>
                    <a:pt x="109194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95916" y="2596896"/>
              <a:ext cx="1266825" cy="1047115"/>
            </a:xfrm>
            <a:custGeom>
              <a:avLst/>
              <a:gdLst/>
              <a:ahLst/>
              <a:cxnLst/>
              <a:rect l="l" t="t" r="r" b="b"/>
              <a:pathLst>
                <a:path w="1266825" h="1047114">
                  <a:moveTo>
                    <a:pt x="0" y="174498"/>
                  </a:moveTo>
                  <a:lnTo>
                    <a:pt x="6231" y="128102"/>
                  </a:lnTo>
                  <a:lnTo>
                    <a:pt x="23819" y="86416"/>
                  </a:lnTo>
                  <a:lnTo>
                    <a:pt x="51101" y="51101"/>
                  </a:lnTo>
                  <a:lnTo>
                    <a:pt x="86416" y="23819"/>
                  </a:lnTo>
                  <a:lnTo>
                    <a:pt x="128102" y="6231"/>
                  </a:lnTo>
                  <a:lnTo>
                    <a:pt x="174498" y="0"/>
                  </a:lnTo>
                  <a:lnTo>
                    <a:pt x="1091945" y="0"/>
                  </a:lnTo>
                  <a:lnTo>
                    <a:pt x="1138341" y="6231"/>
                  </a:lnTo>
                  <a:lnTo>
                    <a:pt x="1180027" y="23819"/>
                  </a:lnTo>
                  <a:lnTo>
                    <a:pt x="1215342" y="51101"/>
                  </a:lnTo>
                  <a:lnTo>
                    <a:pt x="1242624" y="86416"/>
                  </a:lnTo>
                  <a:lnTo>
                    <a:pt x="1260212" y="128102"/>
                  </a:lnTo>
                  <a:lnTo>
                    <a:pt x="1266443" y="174498"/>
                  </a:lnTo>
                  <a:lnTo>
                    <a:pt x="1266443" y="872489"/>
                  </a:lnTo>
                  <a:lnTo>
                    <a:pt x="1260212" y="918885"/>
                  </a:lnTo>
                  <a:lnTo>
                    <a:pt x="1242624" y="960571"/>
                  </a:lnTo>
                  <a:lnTo>
                    <a:pt x="1215342" y="995886"/>
                  </a:lnTo>
                  <a:lnTo>
                    <a:pt x="1180027" y="1023168"/>
                  </a:lnTo>
                  <a:lnTo>
                    <a:pt x="1138341" y="1040756"/>
                  </a:lnTo>
                  <a:lnTo>
                    <a:pt x="1091945" y="1046987"/>
                  </a:lnTo>
                  <a:lnTo>
                    <a:pt x="174498" y="1046987"/>
                  </a:lnTo>
                  <a:lnTo>
                    <a:pt x="128102" y="1040756"/>
                  </a:lnTo>
                  <a:lnTo>
                    <a:pt x="86416" y="1023168"/>
                  </a:lnTo>
                  <a:lnTo>
                    <a:pt x="51101" y="995886"/>
                  </a:lnTo>
                  <a:lnTo>
                    <a:pt x="23819" y="960571"/>
                  </a:lnTo>
                  <a:lnTo>
                    <a:pt x="6231" y="918885"/>
                  </a:lnTo>
                  <a:lnTo>
                    <a:pt x="0" y="872489"/>
                  </a:lnTo>
                  <a:lnTo>
                    <a:pt x="0" y="174498"/>
                  </a:lnTo>
                  <a:close/>
                </a:path>
              </a:pathLst>
            </a:custGeom>
            <a:ln w="12699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0082148" y="2693670"/>
            <a:ext cx="1096010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8100" marR="30480" algn="ctr">
              <a:lnSpc>
                <a:spcPct val="91400"/>
              </a:lnSpc>
              <a:spcBef>
                <a:spcPts val="285"/>
              </a:spcBef>
            </a:pPr>
            <a:r>
              <a:rPr sz="1800" spc="-5" dirty="0">
                <a:solidFill>
                  <a:srgbClr val="F8842C"/>
                </a:solidFill>
                <a:latin typeface="Calibri"/>
                <a:cs typeface="Calibri"/>
              </a:rPr>
              <a:t>Sp</a:t>
            </a:r>
            <a:r>
              <a:rPr sz="1800" spc="5" dirty="0">
                <a:solidFill>
                  <a:srgbClr val="F8842C"/>
                </a:solidFill>
                <a:latin typeface="Calibri"/>
                <a:cs typeface="Calibri"/>
              </a:rPr>
              <a:t>e</a:t>
            </a:r>
            <a:r>
              <a:rPr sz="1800" spc="-10" dirty="0">
                <a:solidFill>
                  <a:srgbClr val="F8842C"/>
                </a:solidFill>
                <a:latin typeface="Calibri"/>
                <a:cs typeface="Calibri"/>
              </a:rPr>
              <a:t>c</a:t>
            </a:r>
            <a:r>
              <a:rPr sz="1800" spc="-5" dirty="0">
                <a:solidFill>
                  <a:srgbClr val="F8842C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F8842C"/>
                </a:solidFill>
                <a:latin typeface="Calibri"/>
                <a:cs typeface="Calibri"/>
              </a:rPr>
              <a:t>al</a:t>
            </a:r>
            <a:r>
              <a:rPr sz="1800" spc="-15" dirty="0">
                <a:solidFill>
                  <a:srgbClr val="F8842C"/>
                </a:solidFill>
                <a:latin typeface="Calibri"/>
                <a:cs typeface="Calibri"/>
              </a:rPr>
              <a:t>i</a:t>
            </a:r>
            <a:r>
              <a:rPr sz="1800" spc="-40" dirty="0">
                <a:solidFill>
                  <a:srgbClr val="F8842C"/>
                </a:solidFill>
                <a:latin typeface="Calibri"/>
                <a:cs typeface="Calibri"/>
              </a:rPr>
              <a:t>z</a:t>
            </a:r>
            <a:r>
              <a:rPr sz="1800" dirty="0">
                <a:solidFill>
                  <a:srgbClr val="F8842C"/>
                </a:solidFill>
                <a:latin typeface="Calibri"/>
                <a:cs typeface="Calibri"/>
              </a:rPr>
              <a:t>ed  </a:t>
            </a:r>
            <a:r>
              <a:rPr sz="1800" spc="-10" dirty="0">
                <a:solidFill>
                  <a:srgbClr val="F8842C"/>
                </a:solidFill>
                <a:latin typeface="Calibri"/>
                <a:cs typeface="Calibri"/>
              </a:rPr>
              <a:t>care, </a:t>
            </a:r>
            <a:r>
              <a:rPr sz="1800" spc="-15" dirty="0">
                <a:solidFill>
                  <a:srgbClr val="F8842C"/>
                </a:solidFill>
                <a:latin typeface="Calibri"/>
                <a:cs typeface="Calibri"/>
              </a:rPr>
              <a:t>3</a:t>
            </a:r>
            <a:r>
              <a:rPr sz="1800" spc="-22" baseline="25462" dirty="0">
                <a:solidFill>
                  <a:srgbClr val="F8842C"/>
                </a:solidFill>
                <a:latin typeface="Calibri"/>
                <a:cs typeface="Calibri"/>
              </a:rPr>
              <a:t>rd </a:t>
            </a:r>
            <a:r>
              <a:rPr sz="1800" spc="-15" baseline="25462" dirty="0">
                <a:solidFill>
                  <a:srgbClr val="F8842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8842C"/>
                </a:solidFill>
                <a:latin typeface="Calibri"/>
                <a:cs typeface="Calibri"/>
              </a:rPr>
              <a:t>level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989566" y="3768597"/>
            <a:ext cx="1279525" cy="1061720"/>
            <a:chOff x="9989566" y="3768597"/>
            <a:chExt cx="1279525" cy="1061720"/>
          </a:xfrm>
        </p:grpSpPr>
        <p:sp>
          <p:nvSpPr>
            <p:cNvPr id="34" name="object 34"/>
            <p:cNvSpPr/>
            <p:nvPr/>
          </p:nvSpPr>
          <p:spPr>
            <a:xfrm>
              <a:off x="9995916" y="3774947"/>
              <a:ext cx="1266825" cy="1049020"/>
            </a:xfrm>
            <a:custGeom>
              <a:avLst/>
              <a:gdLst/>
              <a:ahLst/>
              <a:cxnLst/>
              <a:rect l="l" t="t" r="r" b="b"/>
              <a:pathLst>
                <a:path w="1266825" h="1049020">
                  <a:moveTo>
                    <a:pt x="1091691" y="0"/>
                  </a:moveTo>
                  <a:lnTo>
                    <a:pt x="174751" y="0"/>
                  </a:lnTo>
                  <a:lnTo>
                    <a:pt x="128293" y="6241"/>
                  </a:lnTo>
                  <a:lnTo>
                    <a:pt x="86548" y="23857"/>
                  </a:lnTo>
                  <a:lnTo>
                    <a:pt x="51180" y="51181"/>
                  </a:lnTo>
                  <a:lnTo>
                    <a:pt x="23857" y="86548"/>
                  </a:lnTo>
                  <a:lnTo>
                    <a:pt x="6241" y="128293"/>
                  </a:lnTo>
                  <a:lnTo>
                    <a:pt x="0" y="174751"/>
                  </a:lnTo>
                  <a:lnTo>
                    <a:pt x="0" y="873759"/>
                  </a:lnTo>
                  <a:lnTo>
                    <a:pt x="6241" y="920218"/>
                  </a:lnTo>
                  <a:lnTo>
                    <a:pt x="23857" y="961963"/>
                  </a:lnTo>
                  <a:lnTo>
                    <a:pt x="51180" y="997331"/>
                  </a:lnTo>
                  <a:lnTo>
                    <a:pt x="86548" y="1024654"/>
                  </a:lnTo>
                  <a:lnTo>
                    <a:pt x="128293" y="1042270"/>
                  </a:lnTo>
                  <a:lnTo>
                    <a:pt x="174751" y="1048512"/>
                  </a:lnTo>
                  <a:lnTo>
                    <a:pt x="1091691" y="1048512"/>
                  </a:lnTo>
                  <a:lnTo>
                    <a:pt x="1138150" y="1042270"/>
                  </a:lnTo>
                  <a:lnTo>
                    <a:pt x="1179895" y="1024654"/>
                  </a:lnTo>
                  <a:lnTo>
                    <a:pt x="1215262" y="997330"/>
                  </a:lnTo>
                  <a:lnTo>
                    <a:pt x="1242586" y="961963"/>
                  </a:lnTo>
                  <a:lnTo>
                    <a:pt x="1260202" y="920218"/>
                  </a:lnTo>
                  <a:lnTo>
                    <a:pt x="1266443" y="873759"/>
                  </a:lnTo>
                  <a:lnTo>
                    <a:pt x="1266443" y="174751"/>
                  </a:lnTo>
                  <a:lnTo>
                    <a:pt x="1260202" y="128293"/>
                  </a:lnTo>
                  <a:lnTo>
                    <a:pt x="1242586" y="86548"/>
                  </a:lnTo>
                  <a:lnTo>
                    <a:pt x="1215262" y="51181"/>
                  </a:lnTo>
                  <a:lnTo>
                    <a:pt x="1179895" y="23857"/>
                  </a:lnTo>
                  <a:lnTo>
                    <a:pt x="1138150" y="6241"/>
                  </a:lnTo>
                  <a:lnTo>
                    <a:pt x="1091691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995916" y="3774947"/>
              <a:ext cx="1266825" cy="1049020"/>
            </a:xfrm>
            <a:custGeom>
              <a:avLst/>
              <a:gdLst/>
              <a:ahLst/>
              <a:cxnLst/>
              <a:rect l="l" t="t" r="r" b="b"/>
              <a:pathLst>
                <a:path w="1266825" h="1049020">
                  <a:moveTo>
                    <a:pt x="0" y="174751"/>
                  </a:moveTo>
                  <a:lnTo>
                    <a:pt x="6241" y="128293"/>
                  </a:lnTo>
                  <a:lnTo>
                    <a:pt x="23857" y="86548"/>
                  </a:lnTo>
                  <a:lnTo>
                    <a:pt x="51180" y="51181"/>
                  </a:lnTo>
                  <a:lnTo>
                    <a:pt x="86548" y="23857"/>
                  </a:lnTo>
                  <a:lnTo>
                    <a:pt x="128293" y="6241"/>
                  </a:lnTo>
                  <a:lnTo>
                    <a:pt x="174751" y="0"/>
                  </a:lnTo>
                  <a:lnTo>
                    <a:pt x="1091691" y="0"/>
                  </a:lnTo>
                  <a:lnTo>
                    <a:pt x="1138150" y="6241"/>
                  </a:lnTo>
                  <a:lnTo>
                    <a:pt x="1179895" y="23857"/>
                  </a:lnTo>
                  <a:lnTo>
                    <a:pt x="1215262" y="51181"/>
                  </a:lnTo>
                  <a:lnTo>
                    <a:pt x="1242586" y="86548"/>
                  </a:lnTo>
                  <a:lnTo>
                    <a:pt x="1260202" y="128293"/>
                  </a:lnTo>
                  <a:lnTo>
                    <a:pt x="1266443" y="174751"/>
                  </a:lnTo>
                  <a:lnTo>
                    <a:pt x="1266443" y="873759"/>
                  </a:lnTo>
                  <a:lnTo>
                    <a:pt x="1260202" y="920218"/>
                  </a:lnTo>
                  <a:lnTo>
                    <a:pt x="1242586" y="961963"/>
                  </a:lnTo>
                  <a:lnTo>
                    <a:pt x="1215262" y="997330"/>
                  </a:lnTo>
                  <a:lnTo>
                    <a:pt x="1179895" y="1024654"/>
                  </a:lnTo>
                  <a:lnTo>
                    <a:pt x="1138150" y="1042270"/>
                  </a:lnTo>
                  <a:lnTo>
                    <a:pt x="1091691" y="1048512"/>
                  </a:lnTo>
                  <a:lnTo>
                    <a:pt x="174751" y="1048512"/>
                  </a:lnTo>
                  <a:lnTo>
                    <a:pt x="128293" y="1042270"/>
                  </a:lnTo>
                  <a:lnTo>
                    <a:pt x="86548" y="1024654"/>
                  </a:lnTo>
                  <a:lnTo>
                    <a:pt x="51180" y="997331"/>
                  </a:lnTo>
                  <a:lnTo>
                    <a:pt x="23857" y="961963"/>
                  </a:lnTo>
                  <a:lnTo>
                    <a:pt x="6241" y="920218"/>
                  </a:lnTo>
                  <a:lnTo>
                    <a:pt x="0" y="873759"/>
                  </a:lnTo>
                  <a:lnTo>
                    <a:pt x="0" y="174751"/>
                  </a:lnTo>
                  <a:close/>
                </a:path>
              </a:pathLst>
            </a:custGeom>
            <a:ln w="12700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197465" y="4124325"/>
            <a:ext cx="867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8842C"/>
                </a:solidFill>
                <a:latin typeface="Calibri"/>
                <a:cs typeface="Calibri"/>
              </a:rPr>
              <a:t>2nd</a:t>
            </a:r>
            <a:r>
              <a:rPr sz="1800" spc="-75" dirty="0">
                <a:solidFill>
                  <a:srgbClr val="F8842C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8842C"/>
                </a:solidFill>
                <a:latin typeface="Calibri"/>
                <a:cs typeface="Calibri"/>
              </a:rPr>
              <a:t>level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9989566" y="4948173"/>
            <a:ext cx="1279525" cy="1061720"/>
            <a:chOff x="9989566" y="4948173"/>
            <a:chExt cx="1279525" cy="1061720"/>
          </a:xfrm>
        </p:grpSpPr>
        <p:sp>
          <p:nvSpPr>
            <p:cNvPr id="38" name="object 38"/>
            <p:cNvSpPr/>
            <p:nvPr/>
          </p:nvSpPr>
          <p:spPr>
            <a:xfrm>
              <a:off x="9995916" y="4954523"/>
              <a:ext cx="1266825" cy="1049020"/>
            </a:xfrm>
            <a:custGeom>
              <a:avLst/>
              <a:gdLst/>
              <a:ahLst/>
              <a:cxnLst/>
              <a:rect l="l" t="t" r="r" b="b"/>
              <a:pathLst>
                <a:path w="1266825" h="1049020">
                  <a:moveTo>
                    <a:pt x="1091691" y="0"/>
                  </a:moveTo>
                  <a:lnTo>
                    <a:pt x="174751" y="0"/>
                  </a:lnTo>
                  <a:lnTo>
                    <a:pt x="128293" y="6241"/>
                  </a:lnTo>
                  <a:lnTo>
                    <a:pt x="86548" y="23857"/>
                  </a:lnTo>
                  <a:lnTo>
                    <a:pt x="51180" y="51181"/>
                  </a:lnTo>
                  <a:lnTo>
                    <a:pt x="23857" y="86548"/>
                  </a:lnTo>
                  <a:lnTo>
                    <a:pt x="6241" y="128293"/>
                  </a:lnTo>
                  <a:lnTo>
                    <a:pt x="0" y="174751"/>
                  </a:lnTo>
                  <a:lnTo>
                    <a:pt x="0" y="873760"/>
                  </a:lnTo>
                  <a:lnTo>
                    <a:pt x="6241" y="920214"/>
                  </a:lnTo>
                  <a:lnTo>
                    <a:pt x="23857" y="961958"/>
                  </a:lnTo>
                  <a:lnTo>
                    <a:pt x="51180" y="997326"/>
                  </a:lnTo>
                  <a:lnTo>
                    <a:pt x="86548" y="1024651"/>
                  </a:lnTo>
                  <a:lnTo>
                    <a:pt x="128293" y="1042269"/>
                  </a:lnTo>
                  <a:lnTo>
                    <a:pt x="174751" y="1048512"/>
                  </a:lnTo>
                  <a:lnTo>
                    <a:pt x="1091691" y="1048512"/>
                  </a:lnTo>
                  <a:lnTo>
                    <a:pt x="1138150" y="1042269"/>
                  </a:lnTo>
                  <a:lnTo>
                    <a:pt x="1179895" y="1024651"/>
                  </a:lnTo>
                  <a:lnTo>
                    <a:pt x="1215262" y="997326"/>
                  </a:lnTo>
                  <a:lnTo>
                    <a:pt x="1242586" y="961958"/>
                  </a:lnTo>
                  <a:lnTo>
                    <a:pt x="1260202" y="920214"/>
                  </a:lnTo>
                  <a:lnTo>
                    <a:pt x="1266443" y="873760"/>
                  </a:lnTo>
                  <a:lnTo>
                    <a:pt x="1266443" y="174751"/>
                  </a:lnTo>
                  <a:lnTo>
                    <a:pt x="1260202" y="128293"/>
                  </a:lnTo>
                  <a:lnTo>
                    <a:pt x="1242586" y="86548"/>
                  </a:lnTo>
                  <a:lnTo>
                    <a:pt x="1215262" y="51181"/>
                  </a:lnTo>
                  <a:lnTo>
                    <a:pt x="1179895" y="23857"/>
                  </a:lnTo>
                  <a:lnTo>
                    <a:pt x="1138150" y="6241"/>
                  </a:lnTo>
                  <a:lnTo>
                    <a:pt x="1091691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995916" y="4954523"/>
              <a:ext cx="1266825" cy="1049020"/>
            </a:xfrm>
            <a:custGeom>
              <a:avLst/>
              <a:gdLst/>
              <a:ahLst/>
              <a:cxnLst/>
              <a:rect l="l" t="t" r="r" b="b"/>
              <a:pathLst>
                <a:path w="1266825" h="1049020">
                  <a:moveTo>
                    <a:pt x="0" y="174751"/>
                  </a:moveTo>
                  <a:lnTo>
                    <a:pt x="6241" y="128293"/>
                  </a:lnTo>
                  <a:lnTo>
                    <a:pt x="23857" y="86548"/>
                  </a:lnTo>
                  <a:lnTo>
                    <a:pt x="51180" y="51181"/>
                  </a:lnTo>
                  <a:lnTo>
                    <a:pt x="86548" y="23857"/>
                  </a:lnTo>
                  <a:lnTo>
                    <a:pt x="128293" y="6241"/>
                  </a:lnTo>
                  <a:lnTo>
                    <a:pt x="174751" y="0"/>
                  </a:lnTo>
                  <a:lnTo>
                    <a:pt x="1091691" y="0"/>
                  </a:lnTo>
                  <a:lnTo>
                    <a:pt x="1138150" y="6241"/>
                  </a:lnTo>
                  <a:lnTo>
                    <a:pt x="1179895" y="23857"/>
                  </a:lnTo>
                  <a:lnTo>
                    <a:pt x="1215262" y="51181"/>
                  </a:lnTo>
                  <a:lnTo>
                    <a:pt x="1242586" y="86548"/>
                  </a:lnTo>
                  <a:lnTo>
                    <a:pt x="1260202" y="128293"/>
                  </a:lnTo>
                  <a:lnTo>
                    <a:pt x="1266443" y="174751"/>
                  </a:lnTo>
                  <a:lnTo>
                    <a:pt x="1266443" y="873760"/>
                  </a:lnTo>
                  <a:lnTo>
                    <a:pt x="1260202" y="920214"/>
                  </a:lnTo>
                  <a:lnTo>
                    <a:pt x="1242586" y="961958"/>
                  </a:lnTo>
                  <a:lnTo>
                    <a:pt x="1215262" y="997326"/>
                  </a:lnTo>
                  <a:lnTo>
                    <a:pt x="1179895" y="1024651"/>
                  </a:lnTo>
                  <a:lnTo>
                    <a:pt x="1138150" y="1042269"/>
                  </a:lnTo>
                  <a:lnTo>
                    <a:pt x="1091691" y="1048512"/>
                  </a:lnTo>
                  <a:lnTo>
                    <a:pt x="174751" y="1048512"/>
                  </a:lnTo>
                  <a:lnTo>
                    <a:pt x="128293" y="1042269"/>
                  </a:lnTo>
                  <a:lnTo>
                    <a:pt x="86548" y="1024651"/>
                  </a:lnTo>
                  <a:lnTo>
                    <a:pt x="51180" y="997326"/>
                  </a:lnTo>
                  <a:lnTo>
                    <a:pt x="23857" y="961958"/>
                  </a:lnTo>
                  <a:lnTo>
                    <a:pt x="6241" y="920214"/>
                  </a:lnTo>
                  <a:lnTo>
                    <a:pt x="0" y="873760"/>
                  </a:lnTo>
                  <a:lnTo>
                    <a:pt x="0" y="174751"/>
                  </a:lnTo>
                  <a:close/>
                </a:path>
              </a:pathLst>
            </a:custGeom>
            <a:ln w="12700">
              <a:solidFill>
                <a:srgbClr val="0099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0255377" y="5178044"/>
            <a:ext cx="750570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77165" marR="5080" indent="-165100">
              <a:lnSpc>
                <a:spcPts val="1970"/>
              </a:lnSpc>
              <a:spcBef>
                <a:spcPts val="325"/>
              </a:spcBef>
            </a:pPr>
            <a:r>
              <a:rPr sz="1800" spc="-10" dirty="0">
                <a:solidFill>
                  <a:srgbClr val="F8842C"/>
                </a:solidFill>
                <a:latin typeface="Calibri"/>
                <a:cs typeface="Calibri"/>
              </a:rPr>
              <a:t>P</a:t>
            </a:r>
            <a:r>
              <a:rPr sz="1800" dirty="0">
                <a:solidFill>
                  <a:srgbClr val="F8842C"/>
                </a:solidFill>
                <a:latin typeface="Calibri"/>
                <a:cs typeface="Calibri"/>
              </a:rPr>
              <a:t>r</a:t>
            </a:r>
            <a:r>
              <a:rPr sz="1800" spc="-15" dirty="0">
                <a:solidFill>
                  <a:srgbClr val="F8842C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F8842C"/>
                </a:solidFill>
                <a:latin typeface="Calibri"/>
                <a:cs typeface="Calibri"/>
              </a:rPr>
              <a:t>ma</a:t>
            </a:r>
            <a:r>
              <a:rPr sz="1800" spc="5" dirty="0">
                <a:solidFill>
                  <a:srgbClr val="F8842C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F8842C"/>
                </a:solidFill>
                <a:latin typeface="Calibri"/>
                <a:cs typeface="Calibri"/>
              </a:rPr>
              <a:t>y  </a:t>
            </a:r>
            <a:r>
              <a:rPr sz="1800" spc="-15" dirty="0">
                <a:solidFill>
                  <a:srgbClr val="F8842C"/>
                </a:solidFill>
                <a:latin typeface="Calibri"/>
                <a:cs typeface="Calibri"/>
              </a:rPr>
              <a:t>care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18804" y="1799844"/>
            <a:ext cx="2987040" cy="251460"/>
          </a:xfrm>
          <a:prstGeom prst="rect">
            <a:avLst/>
          </a:prstGeom>
          <a:solidFill>
            <a:srgbClr val="F06829"/>
          </a:solidFill>
        </p:spPr>
        <p:txBody>
          <a:bodyPr vert="horz" wrap="square" lIns="0" tIns="8255" rIns="0" bIns="0" rtlCol="0">
            <a:spAutoFit/>
          </a:bodyPr>
          <a:lstStyle/>
          <a:p>
            <a:pPr marL="302260" indent="-229235">
              <a:lnSpc>
                <a:spcPct val="100000"/>
              </a:lnSpc>
              <a:spcBef>
                <a:spcPts val="65"/>
              </a:spcBef>
              <a:buFont typeface="Arial MT"/>
              <a:buChar char="•"/>
              <a:tabLst>
                <a:tab pos="302260" algn="l"/>
                <a:tab pos="302895" algn="l"/>
              </a:tabLst>
            </a:pPr>
            <a:r>
              <a:rPr sz="1400" spc="-10" dirty="0">
                <a:solidFill>
                  <a:srgbClr val="FFFFFF"/>
                </a:solidFill>
                <a:latin typeface="Calibri Light"/>
                <a:cs typeface="Calibri Light"/>
              </a:rPr>
              <a:t>H</a:t>
            </a:r>
            <a:r>
              <a:rPr sz="1400" spc="-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1400" spc="-1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Calibri Light"/>
                <a:cs typeface="Calibri Light"/>
              </a:rPr>
              <a:t>lt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h</a:t>
            </a:r>
            <a:r>
              <a:rPr sz="1400" spc="-6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Calibri Light"/>
                <a:cs typeface="Calibri Light"/>
              </a:rPr>
              <a:t>f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aci</a:t>
            </a:r>
            <a:r>
              <a:rPr sz="1400" spc="-10" dirty="0">
                <a:solidFill>
                  <a:srgbClr val="FFFFFF"/>
                </a:solidFill>
                <a:latin typeface="Calibri Light"/>
                <a:cs typeface="Calibri Light"/>
              </a:rPr>
              <a:t>liti</a:t>
            </a:r>
            <a:r>
              <a:rPr sz="1400" spc="-2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s.</a:t>
            </a:r>
            <a:r>
              <a:rPr sz="140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Fi</a:t>
            </a:r>
            <a:r>
              <a:rPr sz="1400" spc="-10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1400" spc="-1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1400" spc="-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us</a:t>
            </a:r>
            <a:r>
              <a:rPr sz="1400" spc="-1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1400" spc="-30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1400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endParaRPr sz="1400">
              <a:latin typeface="Calibri Light"/>
              <a:cs typeface="Calibri Light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8386318" y="3535426"/>
            <a:ext cx="490220" cy="1089025"/>
            <a:chOff x="8386318" y="3535426"/>
            <a:chExt cx="490220" cy="1089025"/>
          </a:xfrm>
        </p:grpSpPr>
        <p:sp>
          <p:nvSpPr>
            <p:cNvPr id="43" name="object 43"/>
            <p:cNvSpPr/>
            <p:nvPr/>
          </p:nvSpPr>
          <p:spPr>
            <a:xfrm>
              <a:off x="8392668" y="3541776"/>
              <a:ext cx="477520" cy="1076325"/>
            </a:xfrm>
            <a:custGeom>
              <a:avLst/>
              <a:gdLst/>
              <a:ahLst/>
              <a:cxnLst/>
              <a:rect l="l" t="t" r="r" b="b"/>
              <a:pathLst>
                <a:path w="477520" h="1076325">
                  <a:moveTo>
                    <a:pt x="238505" y="0"/>
                  </a:moveTo>
                  <a:lnTo>
                    <a:pt x="238505" y="268986"/>
                  </a:lnTo>
                  <a:lnTo>
                    <a:pt x="0" y="268986"/>
                  </a:lnTo>
                  <a:lnTo>
                    <a:pt x="0" y="806957"/>
                  </a:lnTo>
                  <a:lnTo>
                    <a:pt x="238505" y="806957"/>
                  </a:lnTo>
                  <a:lnTo>
                    <a:pt x="238505" y="1075944"/>
                  </a:lnTo>
                  <a:lnTo>
                    <a:pt x="477011" y="537972"/>
                  </a:lnTo>
                  <a:lnTo>
                    <a:pt x="238505" y="0"/>
                  </a:lnTo>
                  <a:close/>
                </a:path>
              </a:pathLst>
            </a:custGeom>
            <a:solidFill>
              <a:srgbClr val="F7A3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392668" y="3541776"/>
              <a:ext cx="477520" cy="1076325"/>
            </a:xfrm>
            <a:custGeom>
              <a:avLst/>
              <a:gdLst/>
              <a:ahLst/>
              <a:cxnLst/>
              <a:rect l="l" t="t" r="r" b="b"/>
              <a:pathLst>
                <a:path w="477520" h="1076325">
                  <a:moveTo>
                    <a:pt x="0" y="268986"/>
                  </a:moveTo>
                  <a:lnTo>
                    <a:pt x="238505" y="268986"/>
                  </a:lnTo>
                  <a:lnTo>
                    <a:pt x="238505" y="0"/>
                  </a:lnTo>
                  <a:lnTo>
                    <a:pt x="477011" y="537972"/>
                  </a:lnTo>
                  <a:lnTo>
                    <a:pt x="238505" y="1075944"/>
                  </a:lnTo>
                  <a:lnTo>
                    <a:pt x="238505" y="806957"/>
                  </a:lnTo>
                  <a:lnTo>
                    <a:pt x="0" y="806957"/>
                  </a:lnTo>
                  <a:lnTo>
                    <a:pt x="0" y="268986"/>
                  </a:lnTo>
                  <a:close/>
                </a:path>
              </a:pathLst>
            </a:custGeom>
            <a:ln w="12700">
              <a:solidFill>
                <a:srgbClr val="006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962" y="457962"/>
              <a:ext cx="11277600" cy="0"/>
            </a:xfrm>
            <a:custGeom>
              <a:avLst/>
              <a:gdLst/>
              <a:ahLst/>
              <a:cxnLst/>
              <a:rect l="l" t="t" r="r" b="b"/>
              <a:pathLst>
                <a:path w="11277600">
                  <a:moveTo>
                    <a:pt x="0" y="0"/>
                  </a:moveTo>
                  <a:lnTo>
                    <a:pt x="11277600" y="0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6001511"/>
              <a:ext cx="1828800" cy="5562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4500" y="532841"/>
            <a:ext cx="5490210" cy="258699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819"/>
              </a:spcBef>
            </a:pPr>
            <a:r>
              <a:rPr sz="6000" dirty="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sz="6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spc="-15" dirty="0">
                <a:solidFill>
                  <a:srgbClr val="FFFFFF"/>
                </a:solidFill>
                <a:latin typeface="Calibri"/>
                <a:cs typeface="Calibri"/>
              </a:rPr>
              <a:t>welcomes</a:t>
            </a:r>
            <a:r>
              <a:rPr sz="6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6000" spc="-13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spc="-35" dirty="0">
                <a:solidFill>
                  <a:srgbClr val="FFFFFF"/>
                </a:solidFill>
                <a:latin typeface="Calibri"/>
                <a:cs typeface="Calibri"/>
              </a:rPr>
              <a:t>draft</a:t>
            </a:r>
            <a:r>
              <a:rPr sz="6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spc="-10" dirty="0">
                <a:solidFill>
                  <a:srgbClr val="FFFFFF"/>
                </a:solidFill>
                <a:latin typeface="Calibri"/>
                <a:cs typeface="Calibri"/>
              </a:rPr>
              <a:t>resolution </a:t>
            </a:r>
            <a:r>
              <a:rPr sz="6000" spc="-5" dirty="0">
                <a:solidFill>
                  <a:srgbClr val="FFFFFF"/>
                </a:solidFill>
                <a:latin typeface="Calibri"/>
                <a:cs typeface="Calibri"/>
              </a:rPr>
              <a:t> on</a:t>
            </a:r>
            <a:r>
              <a:rPr sz="6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spc="-10" dirty="0">
                <a:solidFill>
                  <a:srgbClr val="FFFFFF"/>
                </a:solidFill>
                <a:latin typeface="Calibri"/>
                <a:cs typeface="Calibri"/>
              </a:rPr>
              <a:t>Diagnostics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07165" y="637865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28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Rationale </a:t>
            </a:r>
            <a:r>
              <a:rPr spc="-35" dirty="0"/>
              <a:t>for</a:t>
            </a:r>
            <a:r>
              <a:rPr spc="-15" dirty="0"/>
              <a:t> </a:t>
            </a:r>
            <a:r>
              <a:rPr spc="-5" dirty="0"/>
              <a:t>a</a:t>
            </a:r>
            <a:r>
              <a:rPr spc="-10" dirty="0"/>
              <a:t> </a:t>
            </a:r>
            <a:r>
              <a:rPr spc="-5" dirty="0"/>
              <a:t>WHA</a:t>
            </a:r>
            <a:r>
              <a:rPr spc="-10" dirty="0"/>
              <a:t> Resolution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4167" y="1431036"/>
            <a:ext cx="1883664" cy="18836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2585" marR="508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Bawelile </a:t>
            </a:r>
            <a:r>
              <a:rPr b="1" spc="-5" dirty="0">
                <a:latin typeface="Calibri"/>
                <a:cs typeface="Calibri"/>
              </a:rPr>
              <a:t>Philomena Simelane </a:t>
            </a:r>
            <a:r>
              <a:rPr b="1" dirty="0">
                <a:latin typeface="Calibri"/>
                <a:cs typeface="Calibri"/>
              </a:rPr>
              <a:t> </a:t>
            </a:r>
            <a:r>
              <a:rPr spc="-15" dirty="0"/>
              <a:t>First </a:t>
            </a:r>
            <a:r>
              <a:rPr spc="-10" dirty="0"/>
              <a:t>Secretary Economics, </a:t>
            </a:r>
            <a:r>
              <a:rPr spc="-5" dirty="0"/>
              <a:t> </a:t>
            </a:r>
            <a:r>
              <a:rPr spc="-10" dirty="0"/>
              <a:t>Permanent</a:t>
            </a:r>
            <a:r>
              <a:rPr spc="-30" dirty="0"/>
              <a:t> </a:t>
            </a:r>
            <a:r>
              <a:rPr spc="-5" dirty="0"/>
              <a:t>Mission</a:t>
            </a:r>
            <a:r>
              <a:rPr spc="-20" dirty="0"/>
              <a:t> </a:t>
            </a:r>
            <a:r>
              <a:rPr spc="-5" dirty="0"/>
              <a:t>of</a:t>
            </a:r>
            <a:r>
              <a:rPr spc="-10" dirty="0"/>
              <a:t> Eswatini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8615" y="4523231"/>
            <a:ext cx="2334767" cy="233476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4085" y="307924"/>
            <a:ext cx="939419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spc="-5" dirty="0"/>
              <a:t>Rationale </a:t>
            </a:r>
            <a:r>
              <a:rPr sz="4400" spc="-35" dirty="0"/>
              <a:t>for</a:t>
            </a:r>
            <a:r>
              <a:rPr sz="4400" spc="-5" dirty="0"/>
              <a:t> </a:t>
            </a:r>
            <a:r>
              <a:rPr sz="4400" dirty="0"/>
              <a:t>a </a:t>
            </a:r>
            <a:r>
              <a:rPr sz="4400" spc="-15" dirty="0"/>
              <a:t>Resolution</a:t>
            </a:r>
            <a:r>
              <a:rPr sz="4400" dirty="0"/>
              <a:t> by</a:t>
            </a:r>
            <a:r>
              <a:rPr sz="4400" spc="-20" dirty="0"/>
              <a:t> </a:t>
            </a:r>
            <a:r>
              <a:rPr sz="4400" dirty="0"/>
              <a:t>WHA: </a:t>
            </a:r>
            <a:r>
              <a:rPr sz="4400" spc="5" dirty="0"/>
              <a:t> </a:t>
            </a:r>
            <a:r>
              <a:rPr sz="4400" spc="-5" dirty="0"/>
              <a:t>Philomena</a:t>
            </a:r>
            <a:r>
              <a:rPr sz="4400" spc="10" dirty="0"/>
              <a:t> </a:t>
            </a:r>
            <a:r>
              <a:rPr sz="4400" dirty="0"/>
              <a:t>Simelane,</a:t>
            </a:r>
            <a:r>
              <a:rPr sz="4400" spc="-5" dirty="0"/>
              <a:t> </a:t>
            </a:r>
            <a:r>
              <a:rPr sz="4400" spc="-10" dirty="0"/>
              <a:t>Kingdom</a:t>
            </a:r>
            <a:r>
              <a:rPr sz="4400" spc="-5" dirty="0"/>
              <a:t> of</a:t>
            </a:r>
            <a:r>
              <a:rPr sz="4400" spc="-10" dirty="0"/>
              <a:t> </a:t>
            </a:r>
            <a:r>
              <a:rPr sz="4400" spc="-15" dirty="0"/>
              <a:t>Eswatini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49351" y="1902968"/>
            <a:ext cx="10975975" cy="440563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marR="300990" indent="-228600">
              <a:lnSpc>
                <a:spcPts val="2160"/>
              </a:lnSpc>
              <a:spcBef>
                <a:spcPts val="3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Kingdom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Eswatini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current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co-ordinator</a:t>
            </a:r>
            <a:r>
              <a:rPr sz="2000" spc="-15" dirty="0">
                <a:latin typeface="Calibri"/>
                <a:cs typeface="Calibri"/>
              </a:rPr>
              <a:t> for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AFRO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region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WHO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benefitted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from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support </a:t>
            </a:r>
            <a:r>
              <a:rPr sz="2000" dirty="0">
                <a:latin typeface="Calibri"/>
                <a:cs typeface="Calibri"/>
              </a:rPr>
              <a:t>of the </a:t>
            </a:r>
            <a:r>
              <a:rPr sz="2000" spc="-5" dirty="0">
                <a:latin typeface="Calibri"/>
                <a:cs typeface="Calibri"/>
              </a:rPr>
              <a:t>Africa </a:t>
            </a:r>
            <a:r>
              <a:rPr sz="2000" dirty="0">
                <a:latin typeface="Calibri"/>
                <a:cs typeface="Calibri"/>
              </a:rPr>
              <a:t>Union, </a:t>
            </a:r>
            <a:r>
              <a:rPr sz="2000" spc="-5" dirty="0">
                <a:latin typeface="Calibri"/>
                <a:cs typeface="Calibri"/>
              </a:rPr>
              <a:t>in </a:t>
            </a:r>
            <a:r>
              <a:rPr sz="2000" dirty="0">
                <a:latin typeface="Calibri"/>
                <a:cs typeface="Calibri"/>
              </a:rPr>
              <a:t>this capacity </a:t>
            </a:r>
            <a:r>
              <a:rPr sz="2000" b="1" spc="-10" dirty="0">
                <a:latin typeface="Calibri"/>
                <a:cs typeface="Calibri"/>
              </a:rPr>
              <a:t>Eswatini </a:t>
            </a:r>
            <a:r>
              <a:rPr sz="2000" b="1" dirty="0">
                <a:latin typeface="Calibri"/>
                <a:cs typeface="Calibri"/>
              </a:rPr>
              <a:t>decided </a:t>
            </a:r>
            <a:r>
              <a:rPr sz="2000" b="1" spc="-10" dirty="0">
                <a:latin typeface="Calibri"/>
                <a:cs typeface="Calibri"/>
              </a:rPr>
              <a:t>to </a:t>
            </a:r>
            <a:r>
              <a:rPr sz="2000" b="1" spc="-5" dirty="0">
                <a:latin typeface="Calibri"/>
                <a:cs typeface="Calibri"/>
              </a:rPr>
              <a:t>table </a:t>
            </a:r>
            <a:r>
              <a:rPr sz="2000" b="1" dirty="0">
                <a:latin typeface="Calibri"/>
                <a:cs typeface="Calibri"/>
              </a:rPr>
              <a:t>a </a:t>
            </a:r>
            <a:r>
              <a:rPr sz="2000" b="1" spc="-5" dirty="0">
                <a:latin typeface="Calibri"/>
                <a:cs typeface="Calibri"/>
              </a:rPr>
              <a:t>resolution </a:t>
            </a:r>
            <a:r>
              <a:rPr sz="2000" b="1" spc="-10" dirty="0">
                <a:latin typeface="Calibri"/>
                <a:cs typeface="Calibri"/>
              </a:rPr>
              <a:t>to </a:t>
            </a:r>
            <a:r>
              <a:rPr sz="2000" b="1" spc="-5" dirty="0">
                <a:latin typeface="Calibri"/>
                <a:cs typeface="Calibri"/>
              </a:rPr>
              <a:t>strengthen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diagnostics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capacity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spc="-10" dirty="0">
                <a:latin typeface="Calibri"/>
                <a:cs typeface="Calibri"/>
              </a:rPr>
              <a:t>consideration 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EB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 January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2023</a:t>
            </a:r>
            <a:endParaRPr sz="2000">
              <a:latin typeface="Calibri"/>
              <a:cs typeface="Calibri"/>
            </a:endParaRPr>
          </a:p>
          <a:p>
            <a:pPr marL="241300" marR="12065" indent="-228600">
              <a:lnSpc>
                <a:spcPct val="90000"/>
              </a:lnSpc>
              <a:spcBef>
                <a:spcPts val="96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The </a:t>
            </a:r>
            <a:r>
              <a:rPr sz="2000" dirty="0">
                <a:latin typeface="Calibri"/>
                <a:cs typeface="Calibri"/>
              </a:rPr>
              <a:t>adoption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resolution by </a:t>
            </a:r>
            <a:r>
              <a:rPr sz="2000" dirty="0">
                <a:latin typeface="Calibri"/>
                <a:cs typeface="Calibri"/>
              </a:rPr>
              <a:t>the WHA </a:t>
            </a:r>
            <a:r>
              <a:rPr sz="2000" spc="-5" dirty="0">
                <a:latin typeface="Calibri"/>
                <a:cs typeface="Calibri"/>
              </a:rPr>
              <a:t>on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vital need of </a:t>
            </a:r>
            <a:r>
              <a:rPr sz="2000" dirty="0">
                <a:latin typeface="Calibri"/>
                <a:cs typeface="Calibri"/>
              </a:rPr>
              <a:t>UHC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spc="-5" dirty="0">
                <a:latin typeface="Calibri"/>
                <a:cs typeface="Calibri"/>
              </a:rPr>
              <a:t>diagnostics </a:t>
            </a:r>
            <a:r>
              <a:rPr sz="2000" spc="-10" dirty="0">
                <a:latin typeface="Calibri"/>
                <a:cs typeface="Calibri"/>
              </a:rPr>
              <a:t>would provide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first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time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unique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framework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for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WHO </a:t>
            </a:r>
            <a:r>
              <a:rPr sz="2000" b="1" dirty="0">
                <a:latin typeface="Calibri"/>
                <a:cs typeface="Calibri"/>
              </a:rPr>
              <a:t>and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Member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States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address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issue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access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capacity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5" dirty="0">
                <a:latin typeface="Calibri"/>
                <a:cs typeface="Calibri"/>
              </a:rPr>
              <a:t>diagnostics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broad range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5" dirty="0">
                <a:latin typeface="Calibri"/>
                <a:cs typeface="Calibri"/>
              </a:rPr>
              <a:t>disease conditions- </a:t>
            </a:r>
            <a:r>
              <a:rPr sz="2000" b="1" spc="-5" dirty="0">
                <a:latin typeface="Calibri"/>
                <a:cs typeface="Calibri"/>
              </a:rPr>
              <a:t>communicable, </a:t>
            </a:r>
            <a:r>
              <a:rPr sz="2000" b="1" dirty="0">
                <a:latin typeface="Calibri"/>
                <a:cs typeface="Calibri"/>
              </a:rPr>
              <a:t>noncommunicable, </a:t>
            </a:r>
            <a:r>
              <a:rPr sz="2000" b="1" spc="-5" dirty="0">
                <a:latin typeface="Calibri"/>
                <a:cs typeface="Calibri"/>
              </a:rPr>
              <a:t>neglected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tropical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and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rare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diseases.</a:t>
            </a:r>
            <a:endParaRPr sz="2000">
              <a:latin typeface="Calibri"/>
              <a:cs typeface="Calibri"/>
            </a:endParaRPr>
          </a:p>
          <a:p>
            <a:pPr marL="241300" marR="43815" indent="-228600" algn="just">
              <a:lnSpc>
                <a:spcPts val="2160"/>
              </a:lnSpc>
              <a:spcBef>
                <a:spcPts val="1040"/>
              </a:spcBef>
              <a:buFont typeface="Arial MT"/>
              <a:buChar char="•"/>
              <a:tabLst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The resolution </a:t>
            </a:r>
            <a:r>
              <a:rPr sz="2000" spc="-10" dirty="0">
                <a:latin typeface="Calibri"/>
                <a:cs typeface="Calibri"/>
              </a:rPr>
              <a:t>initiative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5" dirty="0">
                <a:latin typeface="Calibri"/>
                <a:cs typeface="Calibri"/>
              </a:rPr>
              <a:t>benefiting </a:t>
            </a:r>
            <a:r>
              <a:rPr sz="2000" spc="-15" dirty="0">
                <a:latin typeface="Calibri"/>
                <a:cs typeface="Calibri"/>
              </a:rPr>
              <a:t>from </a:t>
            </a:r>
            <a:r>
              <a:rPr sz="2000" dirty="0">
                <a:latin typeface="Calibri"/>
                <a:cs typeface="Calibri"/>
              </a:rPr>
              <a:t>a lot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b="1" dirty="0">
                <a:latin typeface="Calibri"/>
                <a:cs typeface="Calibri"/>
              </a:rPr>
              <a:t>support </a:t>
            </a:r>
            <a:r>
              <a:rPr sz="2000" spc="-15" dirty="0">
                <a:latin typeface="Calibri"/>
                <a:cs typeface="Calibri"/>
              </a:rPr>
              <a:t>from </a:t>
            </a:r>
            <a:r>
              <a:rPr sz="2000" spc="-5" dirty="0">
                <a:latin typeface="Calibri"/>
                <a:cs typeface="Calibri"/>
              </a:rPr>
              <a:t>Member </a:t>
            </a:r>
            <a:r>
              <a:rPr sz="2000" spc="-10" dirty="0">
                <a:latin typeface="Calibri"/>
                <a:cs typeface="Calibri"/>
              </a:rPr>
              <a:t>States, </a:t>
            </a:r>
            <a:r>
              <a:rPr sz="2000" dirty="0">
                <a:latin typeface="Calibri"/>
                <a:cs typeface="Calibri"/>
              </a:rPr>
              <a:t>and the </a:t>
            </a:r>
            <a:r>
              <a:rPr sz="2000" b="1" dirty="0">
                <a:latin typeface="Calibri"/>
                <a:cs typeface="Calibri"/>
              </a:rPr>
              <a:t>momentum </a:t>
            </a:r>
            <a:r>
              <a:rPr sz="2000" b="1" spc="-5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o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see</a:t>
            </a:r>
            <a:r>
              <a:rPr sz="2000" dirty="0">
                <a:latin typeface="Calibri"/>
                <a:cs typeface="Calibri"/>
              </a:rPr>
              <a:t> 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resolution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going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forward</a:t>
            </a:r>
            <a:r>
              <a:rPr sz="2000" spc="-5" dirty="0">
                <a:latin typeface="Calibri"/>
                <a:cs typeface="Calibri"/>
              </a:rPr>
              <a:t> is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here</a:t>
            </a:r>
            <a:endParaRPr sz="200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216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Scope </a:t>
            </a:r>
            <a:r>
              <a:rPr sz="2000" dirty="0">
                <a:latin typeface="Calibri"/>
                <a:cs typeface="Calibri"/>
              </a:rPr>
              <a:t>of the </a:t>
            </a:r>
            <a:r>
              <a:rPr sz="2000" spc="-10" dirty="0">
                <a:latin typeface="Calibri"/>
                <a:cs typeface="Calibri"/>
              </a:rPr>
              <a:t>proposed </a:t>
            </a:r>
            <a:r>
              <a:rPr sz="2000" spc="-5" dirty="0">
                <a:latin typeface="Calibri"/>
                <a:cs typeface="Calibri"/>
              </a:rPr>
              <a:t>resolution: “Diagnostics” </a:t>
            </a:r>
            <a:r>
              <a:rPr sz="2000" dirty="0">
                <a:latin typeface="Calibri"/>
                <a:cs typeface="Calibri"/>
              </a:rPr>
              <a:t>include </a:t>
            </a:r>
            <a:r>
              <a:rPr sz="2000" spc="-5" dirty="0">
                <a:latin typeface="Calibri"/>
                <a:cs typeface="Calibri"/>
              </a:rPr>
              <a:t>all </a:t>
            </a:r>
            <a:r>
              <a:rPr sz="2000" dirty="0">
                <a:latin typeface="Calibri"/>
                <a:cs typeface="Calibri"/>
              </a:rPr>
              <a:t>types, </a:t>
            </a:r>
            <a:r>
              <a:rPr sz="2000" spc="-5" dirty="0">
                <a:latin typeface="Calibri"/>
                <a:cs typeface="Calibri"/>
              </a:rPr>
              <a:t>both “in </a:t>
            </a:r>
            <a:r>
              <a:rPr sz="2000" spc="-10" dirty="0">
                <a:latin typeface="Calibri"/>
                <a:cs typeface="Calibri"/>
              </a:rPr>
              <a:t>vitro”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“non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10" dirty="0">
                <a:latin typeface="Calibri"/>
                <a:cs typeface="Calibri"/>
              </a:rPr>
              <a:t>vitro” </a:t>
            </a:r>
            <a:r>
              <a:rPr sz="2000" spc="-5" dirty="0">
                <a:latin typeface="Calibri"/>
                <a:cs typeface="Calibri"/>
              </a:rPr>
              <a:t>(I.e.,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“in-vivo”) medical devices used </a:t>
            </a:r>
            <a:r>
              <a:rPr sz="2000" spc="-15" dirty="0">
                <a:latin typeface="Calibri"/>
                <a:cs typeface="Calibri"/>
              </a:rPr>
              <a:t>for: </a:t>
            </a:r>
            <a:r>
              <a:rPr sz="2000" spc="-5" dirty="0">
                <a:latin typeface="Calibri"/>
                <a:cs typeface="Calibri"/>
              </a:rPr>
              <a:t>diagnostic, screening, monitoring, prediction, </a:t>
            </a:r>
            <a:r>
              <a:rPr sz="2000" spc="-10" dirty="0">
                <a:latin typeface="Calibri"/>
                <a:cs typeface="Calibri"/>
              </a:rPr>
              <a:t>staging </a:t>
            </a:r>
            <a:r>
              <a:rPr sz="2000" spc="-5" dirty="0">
                <a:latin typeface="Calibri"/>
                <a:cs typeface="Calibri"/>
              </a:rPr>
              <a:t>or surveillance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diseases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 health </a:t>
            </a:r>
            <a:r>
              <a:rPr sz="2000" dirty="0">
                <a:latin typeface="Calibri"/>
                <a:cs typeface="Calibri"/>
              </a:rPr>
              <a:t>condition</a:t>
            </a:r>
            <a:endParaRPr sz="2000">
              <a:latin typeface="Calibri"/>
              <a:cs typeface="Calibri"/>
            </a:endParaRPr>
          </a:p>
          <a:p>
            <a:pPr marL="241300" indent="-228600" algn="just">
              <a:lnSpc>
                <a:spcPts val="2280"/>
              </a:lnSpc>
              <a:spcBef>
                <a:spcPts val="730"/>
              </a:spcBef>
              <a:buFont typeface="Arial MT"/>
              <a:buChar char="•"/>
              <a:tabLst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following</a:t>
            </a:r>
            <a:r>
              <a:rPr sz="2000" spc="-5" dirty="0">
                <a:latin typeface="Calibri"/>
                <a:cs typeface="Calibri"/>
              </a:rPr>
              <a:t> slides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summarize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specific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policy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needs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within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diagnostic,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proposed Resolution</a:t>
            </a:r>
            <a:endParaRPr sz="2000">
              <a:latin typeface="Calibri"/>
              <a:cs typeface="Calibri"/>
            </a:endParaRPr>
          </a:p>
          <a:p>
            <a:pPr marL="241300" algn="just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suggests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addressing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24671" y="1031747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980" y="491997"/>
            <a:ext cx="23609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6 KEY 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DI</a:t>
            </a:r>
            <a:r>
              <a:rPr sz="3600" spc="-20" dirty="0">
                <a:latin typeface="Calibri"/>
                <a:cs typeface="Calibri"/>
              </a:rPr>
              <a:t>A</a:t>
            </a:r>
            <a:r>
              <a:rPr sz="3600" dirty="0">
                <a:latin typeface="Calibri"/>
                <a:cs typeface="Calibri"/>
              </a:rPr>
              <a:t>GNO</a:t>
            </a:r>
            <a:r>
              <a:rPr sz="3600" spc="-25" dirty="0">
                <a:latin typeface="Calibri"/>
                <a:cs typeface="Calibri"/>
              </a:rPr>
              <a:t>S</a:t>
            </a:r>
            <a:r>
              <a:rPr sz="3600" spc="-5" dirty="0">
                <a:latin typeface="Calibri"/>
                <a:cs typeface="Calibri"/>
              </a:rPr>
              <a:t>TIC  </a:t>
            </a:r>
            <a:r>
              <a:rPr sz="3600" dirty="0">
                <a:latin typeface="Calibri"/>
                <a:cs typeface="Calibri"/>
              </a:rPr>
              <a:t>NEEDS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980" y="2687192"/>
            <a:ext cx="274510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spc="-25" dirty="0">
                <a:latin typeface="Calibri"/>
                <a:cs typeface="Calibri"/>
              </a:rPr>
              <a:t>draft 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resolution </a:t>
            </a:r>
            <a:r>
              <a:rPr sz="3600" spc="-5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covers 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spc="-45" dirty="0">
                <a:latin typeface="Calibri"/>
                <a:cs typeface="Calibri"/>
              </a:rPr>
              <a:t>r</a:t>
            </a:r>
            <a:r>
              <a:rPr sz="3600" dirty="0">
                <a:latin typeface="Calibri"/>
                <a:cs typeface="Calibri"/>
              </a:rPr>
              <a:t>e</a:t>
            </a:r>
            <a:r>
              <a:rPr sz="3600" spc="-30" dirty="0">
                <a:latin typeface="Calibri"/>
                <a:cs typeface="Calibri"/>
              </a:rPr>
              <a:t>c</a:t>
            </a:r>
            <a:r>
              <a:rPr sz="3600" spc="-5" dirty="0">
                <a:latin typeface="Calibri"/>
                <a:cs typeface="Calibri"/>
              </a:rPr>
              <a:t>ommen</a:t>
            </a:r>
            <a:r>
              <a:rPr sz="3600" spc="5" dirty="0">
                <a:latin typeface="Calibri"/>
                <a:cs typeface="Calibri"/>
              </a:rPr>
              <a:t>d</a:t>
            </a:r>
            <a:r>
              <a:rPr sz="3600" dirty="0">
                <a:latin typeface="Calibri"/>
                <a:cs typeface="Calibri"/>
              </a:rPr>
              <a:t>ed  actions</a:t>
            </a:r>
            <a:r>
              <a:rPr sz="3600" spc="21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to 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both </a:t>
            </a:r>
            <a:r>
              <a:rPr sz="3600" dirty="0">
                <a:latin typeface="Calibri"/>
                <a:cs typeface="Calibri"/>
              </a:rPr>
              <a:t>MS and 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WHO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DG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79565" y="359409"/>
            <a:ext cx="2359660" cy="1844675"/>
            <a:chOff x="6179565" y="359409"/>
            <a:chExt cx="2359660" cy="1844675"/>
          </a:xfrm>
        </p:grpSpPr>
        <p:sp>
          <p:nvSpPr>
            <p:cNvPr id="6" name="object 6"/>
            <p:cNvSpPr/>
            <p:nvPr/>
          </p:nvSpPr>
          <p:spPr>
            <a:xfrm>
              <a:off x="7565135" y="1328927"/>
              <a:ext cx="974090" cy="840105"/>
            </a:xfrm>
            <a:custGeom>
              <a:avLst/>
              <a:gdLst/>
              <a:ahLst/>
              <a:cxnLst/>
              <a:rect l="l" t="t" r="r" b="b"/>
              <a:pathLst>
                <a:path w="974090" h="840105">
                  <a:moveTo>
                    <a:pt x="731139" y="0"/>
                  </a:moveTo>
                  <a:lnTo>
                    <a:pt x="242697" y="0"/>
                  </a:lnTo>
                  <a:lnTo>
                    <a:pt x="0" y="419862"/>
                  </a:lnTo>
                  <a:lnTo>
                    <a:pt x="242697" y="839724"/>
                  </a:lnTo>
                  <a:lnTo>
                    <a:pt x="731139" y="839724"/>
                  </a:lnTo>
                  <a:lnTo>
                    <a:pt x="973836" y="419862"/>
                  </a:lnTo>
                  <a:lnTo>
                    <a:pt x="731139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85915" y="365759"/>
              <a:ext cx="2115820" cy="1831975"/>
            </a:xfrm>
            <a:custGeom>
              <a:avLst/>
              <a:gdLst/>
              <a:ahLst/>
              <a:cxnLst/>
              <a:rect l="l" t="t" r="r" b="b"/>
              <a:pathLst>
                <a:path w="2115820" h="1831975">
                  <a:moveTo>
                    <a:pt x="1591944" y="0"/>
                  </a:moveTo>
                  <a:lnTo>
                    <a:pt x="523366" y="0"/>
                  </a:lnTo>
                  <a:lnTo>
                    <a:pt x="0" y="915924"/>
                  </a:lnTo>
                  <a:lnTo>
                    <a:pt x="523366" y="1831848"/>
                  </a:lnTo>
                  <a:lnTo>
                    <a:pt x="1591944" y="1831848"/>
                  </a:lnTo>
                  <a:lnTo>
                    <a:pt x="2115312" y="915924"/>
                  </a:lnTo>
                  <a:lnTo>
                    <a:pt x="159194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85915" y="365759"/>
              <a:ext cx="2115820" cy="1831975"/>
            </a:xfrm>
            <a:custGeom>
              <a:avLst/>
              <a:gdLst/>
              <a:ahLst/>
              <a:cxnLst/>
              <a:rect l="l" t="t" r="r" b="b"/>
              <a:pathLst>
                <a:path w="2115820" h="1831975">
                  <a:moveTo>
                    <a:pt x="0" y="915924"/>
                  </a:moveTo>
                  <a:lnTo>
                    <a:pt x="523366" y="0"/>
                  </a:lnTo>
                  <a:lnTo>
                    <a:pt x="1591944" y="0"/>
                  </a:lnTo>
                  <a:lnTo>
                    <a:pt x="2115312" y="915924"/>
                  </a:lnTo>
                  <a:lnTo>
                    <a:pt x="1591944" y="1831848"/>
                  </a:lnTo>
                  <a:lnTo>
                    <a:pt x="523366" y="1831848"/>
                  </a:lnTo>
                  <a:lnTo>
                    <a:pt x="0" y="91592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735571" y="1095248"/>
            <a:ext cx="10166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Resources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119618" y="1485646"/>
            <a:ext cx="2129790" cy="2252980"/>
            <a:chOff x="8119618" y="1485646"/>
            <a:chExt cx="2129790" cy="2252980"/>
          </a:xfrm>
        </p:grpSpPr>
        <p:sp>
          <p:nvSpPr>
            <p:cNvPr id="11" name="object 11"/>
            <p:cNvSpPr/>
            <p:nvPr/>
          </p:nvSpPr>
          <p:spPr>
            <a:xfrm>
              <a:off x="8702040" y="2898648"/>
              <a:ext cx="974090" cy="840105"/>
            </a:xfrm>
            <a:custGeom>
              <a:avLst/>
              <a:gdLst/>
              <a:ahLst/>
              <a:cxnLst/>
              <a:rect l="l" t="t" r="r" b="b"/>
              <a:pathLst>
                <a:path w="974090" h="840104">
                  <a:moveTo>
                    <a:pt x="731138" y="0"/>
                  </a:moveTo>
                  <a:lnTo>
                    <a:pt x="242696" y="0"/>
                  </a:lnTo>
                  <a:lnTo>
                    <a:pt x="0" y="419862"/>
                  </a:lnTo>
                  <a:lnTo>
                    <a:pt x="242696" y="839724"/>
                  </a:lnTo>
                  <a:lnTo>
                    <a:pt x="731138" y="839724"/>
                  </a:lnTo>
                  <a:lnTo>
                    <a:pt x="973835" y="419862"/>
                  </a:lnTo>
                  <a:lnTo>
                    <a:pt x="731138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25968" y="1491996"/>
              <a:ext cx="2117090" cy="1831975"/>
            </a:xfrm>
            <a:custGeom>
              <a:avLst/>
              <a:gdLst/>
              <a:ahLst/>
              <a:cxnLst/>
              <a:rect l="l" t="t" r="r" b="b"/>
              <a:pathLst>
                <a:path w="2117090" h="1831975">
                  <a:moveTo>
                    <a:pt x="1593468" y="0"/>
                  </a:moveTo>
                  <a:lnTo>
                    <a:pt x="523366" y="0"/>
                  </a:lnTo>
                  <a:lnTo>
                    <a:pt x="0" y="915924"/>
                  </a:lnTo>
                  <a:lnTo>
                    <a:pt x="523366" y="1831848"/>
                  </a:lnTo>
                  <a:lnTo>
                    <a:pt x="1593468" y="1831848"/>
                  </a:lnTo>
                  <a:lnTo>
                    <a:pt x="2116835" y="915924"/>
                  </a:lnTo>
                  <a:lnTo>
                    <a:pt x="1593468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25968" y="1491996"/>
              <a:ext cx="2117090" cy="1831975"/>
            </a:xfrm>
            <a:custGeom>
              <a:avLst/>
              <a:gdLst/>
              <a:ahLst/>
              <a:cxnLst/>
              <a:rect l="l" t="t" r="r" b="b"/>
              <a:pathLst>
                <a:path w="2117090" h="1831975">
                  <a:moveTo>
                    <a:pt x="0" y="915924"/>
                  </a:moveTo>
                  <a:lnTo>
                    <a:pt x="523366" y="0"/>
                  </a:lnTo>
                  <a:lnTo>
                    <a:pt x="1593468" y="0"/>
                  </a:lnTo>
                  <a:lnTo>
                    <a:pt x="2116835" y="915924"/>
                  </a:lnTo>
                  <a:lnTo>
                    <a:pt x="1593468" y="1831848"/>
                  </a:lnTo>
                  <a:lnTo>
                    <a:pt x="523366" y="1831848"/>
                  </a:lnTo>
                  <a:lnTo>
                    <a:pt x="0" y="91592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553704" y="2089149"/>
            <a:ext cx="1266190" cy="579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185"/>
              </a:lnSpc>
              <a:spcBef>
                <a:spcPts val="95"/>
              </a:spcBef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Prioritized</a:t>
            </a:r>
            <a:r>
              <a:rPr sz="1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endParaRPr sz="1900">
              <a:latin typeface="Calibri"/>
              <a:cs typeface="Calibri"/>
            </a:endParaRPr>
          </a:p>
          <a:p>
            <a:pPr algn="ctr">
              <a:lnSpc>
                <a:spcPts val="2185"/>
              </a:lnSpc>
            </a:pP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UHC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912607" y="3700017"/>
            <a:ext cx="2336800" cy="1843405"/>
            <a:chOff x="7912607" y="3700017"/>
            <a:chExt cx="2336800" cy="1843405"/>
          </a:xfrm>
        </p:grpSpPr>
        <p:sp>
          <p:nvSpPr>
            <p:cNvPr id="16" name="object 16"/>
            <p:cNvSpPr/>
            <p:nvPr/>
          </p:nvSpPr>
          <p:spPr>
            <a:xfrm>
              <a:off x="7912607" y="4671059"/>
              <a:ext cx="974090" cy="840105"/>
            </a:xfrm>
            <a:custGeom>
              <a:avLst/>
              <a:gdLst/>
              <a:ahLst/>
              <a:cxnLst/>
              <a:rect l="l" t="t" r="r" b="b"/>
              <a:pathLst>
                <a:path w="974090" h="840104">
                  <a:moveTo>
                    <a:pt x="731139" y="0"/>
                  </a:moveTo>
                  <a:lnTo>
                    <a:pt x="242697" y="0"/>
                  </a:lnTo>
                  <a:lnTo>
                    <a:pt x="0" y="419862"/>
                  </a:lnTo>
                  <a:lnTo>
                    <a:pt x="242697" y="839723"/>
                  </a:lnTo>
                  <a:lnTo>
                    <a:pt x="731139" y="839723"/>
                  </a:lnTo>
                  <a:lnTo>
                    <a:pt x="973836" y="419862"/>
                  </a:lnTo>
                  <a:lnTo>
                    <a:pt x="731139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25967" y="3706367"/>
              <a:ext cx="2117090" cy="1830705"/>
            </a:xfrm>
            <a:custGeom>
              <a:avLst/>
              <a:gdLst/>
              <a:ahLst/>
              <a:cxnLst/>
              <a:rect l="l" t="t" r="r" b="b"/>
              <a:pathLst>
                <a:path w="2117090" h="1830704">
                  <a:moveTo>
                    <a:pt x="1593850" y="0"/>
                  </a:moveTo>
                  <a:lnTo>
                    <a:pt x="522985" y="0"/>
                  </a:lnTo>
                  <a:lnTo>
                    <a:pt x="0" y="915161"/>
                  </a:lnTo>
                  <a:lnTo>
                    <a:pt x="522985" y="1830323"/>
                  </a:lnTo>
                  <a:lnTo>
                    <a:pt x="1593850" y="1830323"/>
                  </a:lnTo>
                  <a:lnTo>
                    <a:pt x="2116835" y="915161"/>
                  </a:lnTo>
                  <a:lnTo>
                    <a:pt x="159385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25967" y="3706367"/>
              <a:ext cx="2117090" cy="1830705"/>
            </a:xfrm>
            <a:custGeom>
              <a:avLst/>
              <a:gdLst/>
              <a:ahLst/>
              <a:cxnLst/>
              <a:rect l="l" t="t" r="r" b="b"/>
              <a:pathLst>
                <a:path w="2117090" h="1830704">
                  <a:moveTo>
                    <a:pt x="0" y="915161"/>
                  </a:moveTo>
                  <a:lnTo>
                    <a:pt x="522985" y="0"/>
                  </a:lnTo>
                  <a:lnTo>
                    <a:pt x="1593850" y="0"/>
                  </a:lnTo>
                  <a:lnTo>
                    <a:pt x="2116835" y="915161"/>
                  </a:lnTo>
                  <a:lnTo>
                    <a:pt x="1593850" y="1830323"/>
                  </a:lnTo>
                  <a:lnTo>
                    <a:pt x="522985" y="1830323"/>
                  </a:lnTo>
                  <a:lnTo>
                    <a:pt x="0" y="9151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966707" y="4436186"/>
            <a:ext cx="438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Sa</a:t>
            </a:r>
            <a:r>
              <a:rPr sz="1900" spc="-6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952744" y="4827778"/>
            <a:ext cx="2355215" cy="1843405"/>
            <a:chOff x="5952744" y="4827778"/>
            <a:chExt cx="2355215" cy="1843405"/>
          </a:xfrm>
        </p:grpSpPr>
        <p:sp>
          <p:nvSpPr>
            <p:cNvPr id="21" name="object 21"/>
            <p:cNvSpPr/>
            <p:nvPr/>
          </p:nvSpPr>
          <p:spPr>
            <a:xfrm>
              <a:off x="5952744" y="4853940"/>
              <a:ext cx="974090" cy="840105"/>
            </a:xfrm>
            <a:custGeom>
              <a:avLst/>
              <a:gdLst/>
              <a:ahLst/>
              <a:cxnLst/>
              <a:rect l="l" t="t" r="r" b="b"/>
              <a:pathLst>
                <a:path w="974090" h="840104">
                  <a:moveTo>
                    <a:pt x="731138" y="0"/>
                  </a:moveTo>
                  <a:lnTo>
                    <a:pt x="242696" y="0"/>
                  </a:lnTo>
                  <a:lnTo>
                    <a:pt x="0" y="419862"/>
                  </a:lnTo>
                  <a:lnTo>
                    <a:pt x="242696" y="839724"/>
                  </a:lnTo>
                  <a:lnTo>
                    <a:pt x="731138" y="839724"/>
                  </a:lnTo>
                  <a:lnTo>
                    <a:pt x="973835" y="419862"/>
                  </a:lnTo>
                  <a:lnTo>
                    <a:pt x="731138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85916" y="4834128"/>
              <a:ext cx="2115820" cy="1830705"/>
            </a:xfrm>
            <a:custGeom>
              <a:avLst/>
              <a:gdLst/>
              <a:ahLst/>
              <a:cxnLst/>
              <a:rect l="l" t="t" r="r" b="b"/>
              <a:pathLst>
                <a:path w="2115820" h="1830704">
                  <a:moveTo>
                    <a:pt x="1592326" y="0"/>
                  </a:moveTo>
                  <a:lnTo>
                    <a:pt x="522986" y="0"/>
                  </a:lnTo>
                  <a:lnTo>
                    <a:pt x="0" y="915162"/>
                  </a:lnTo>
                  <a:lnTo>
                    <a:pt x="522986" y="1830324"/>
                  </a:lnTo>
                  <a:lnTo>
                    <a:pt x="1592326" y="1830324"/>
                  </a:lnTo>
                  <a:lnTo>
                    <a:pt x="2115312" y="915162"/>
                  </a:lnTo>
                  <a:lnTo>
                    <a:pt x="159232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85916" y="4834128"/>
              <a:ext cx="2115820" cy="1830705"/>
            </a:xfrm>
            <a:custGeom>
              <a:avLst/>
              <a:gdLst/>
              <a:ahLst/>
              <a:cxnLst/>
              <a:rect l="l" t="t" r="r" b="b"/>
              <a:pathLst>
                <a:path w="2115820" h="1830704">
                  <a:moveTo>
                    <a:pt x="0" y="915162"/>
                  </a:moveTo>
                  <a:lnTo>
                    <a:pt x="522986" y="0"/>
                  </a:lnTo>
                  <a:lnTo>
                    <a:pt x="1592326" y="0"/>
                  </a:lnTo>
                  <a:lnTo>
                    <a:pt x="2115312" y="915162"/>
                  </a:lnTo>
                  <a:lnTo>
                    <a:pt x="1592326" y="1830324"/>
                  </a:lnTo>
                  <a:lnTo>
                    <a:pt x="522986" y="1830324"/>
                  </a:lnTo>
                  <a:lnTo>
                    <a:pt x="0" y="9151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790435" y="5564530"/>
            <a:ext cx="908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900" spc="-3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ailable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228846" y="3285744"/>
            <a:ext cx="2129790" cy="2259330"/>
            <a:chOff x="4228846" y="3285744"/>
            <a:chExt cx="2129790" cy="2259330"/>
          </a:xfrm>
        </p:grpSpPr>
        <p:sp>
          <p:nvSpPr>
            <p:cNvPr id="26" name="object 26"/>
            <p:cNvSpPr/>
            <p:nvPr/>
          </p:nvSpPr>
          <p:spPr>
            <a:xfrm>
              <a:off x="4796028" y="3285744"/>
              <a:ext cx="974090" cy="840105"/>
            </a:xfrm>
            <a:custGeom>
              <a:avLst/>
              <a:gdLst/>
              <a:ahLst/>
              <a:cxnLst/>
              <a:rect l="l" t="t" r="r" b="b"/>
              <a:pathLst>
                <a:path w="974089" h="840104">
                  <a:moveTo>
                    <a:pt x="731138" y="0"/>
                  </a:moveTo>
                  <a:lnTo>
                    <a:pt x="242697" y="0"/>
                  </a:lnTo>
                  <a:lnTo>
                    <a:pt x="0" y="419861"/>
                  </a:lnTo>
                  <a:lnTo>
                    <a:pt x="242697" y="839723"/>
                  </a:lnTo>
                  <a:lnTo>
                    <a:pt x="731138" y="839723"/>
                  </a:lnTo>
                  <a:lnTo>
                    <a:pt x="973836" y="419861"/>
                  </a:lnTo>
                  <a:lnTo>
                    <a:pt x="731138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35196" y="3707892"/>
              <a:ext cx="2117090" cy="1830705"/>
            </a:xfrm>
            <a:custGeom>
              <a:avLst/>
              <a:gdLst/>
              <a:ahLst/>
              <a:cxnLst/>
              <a:rect l="l" t="t" r="r" b="b"/>
              <a:pathLst>
                <a:path w="2117090" h="1830704">
                  <a:moveTo>
                    <a:pt x="1593850" y="0"/>
                  </a:moveTo>
                  <a:lnTo>
                    <a:pt x="522986" y="0"/>
                  </a:lnTo>
                  <a:lnTo>
                    <a:pt x="0" y="915161"/>
                  </a:lnTo>
                  <a:lnTo>
                    <a:pt x="522986" y="1830323"/>
                  </a:lnTo>
                  <a:lnTo>
                    <a:pt x="1593850" y="1830323"/>
                  </a:lnTo>
                  <a:lnTo>
                    <a:pt x="2116836" y="915161"/>
                  </a:lnTo>
                  <a:lnTo>
                    <a:pt x="15938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35196" y="3707892"/>
              <a:ext cx="2117090" cy="1830705"/>
            </a:xfrm>
            <a:custGeom>
              <a:avLst/>
              <a:gdLst/>
              <a:ahLst/>
              <a:cxnLst/>
              <a:rect l="l" t="t" r="r" b="b"/>
              <a:pathLst>
                <a:path w="2117090" h="1830704">
                  <a:moveTo>
                    <a:pt x="0" y="915161"/>
                  </a:moveTo>
                  <a:lnTo>
                    <a:pt x="522986" y="0"/>
                  </a:lnTo>
                  <a:lnTo>
                    <a:pt x="1593850" y="0"/>
                  </a:lnTo>
                  <a:lnTo>
                    <a:pt x="2116836" y="915161"/>
                  </a:lnTo>
                  <a:lnTo>
                    <a:pt x="1593850" y="1830323"/>
                  </a:lnTo>
                  <a:lnTo>
                    <a:pt x="522986" y="1830323"/>
                  </a:lnTo>
                  <a:lnTo>
                    <a:pt x="0" y="9151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747005" y="4304741"/>
            <a:ext cx="1094105" cy="58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85"/>
              </a:lnSpc>
              <a:spcBef>
                <a:spcPts val="95"/>
              </a:spcBef>
            </a:pP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cces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sib</a:t>
            </a:r>
            <a:r>
              <a:rPr sz="1900" spc="-1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e,</a:t>
            </a:r>
            <a:endParaRPr sz="1900">
              <a:latin typeface="Calibri"/>
              <a:cs typeface="Calibri"/>
            </a:endParaRPr>
          </a:p>
          <a:p>
            <a:pPr marL="32384">
              <a:lnSpc>
                <a:spcPts val="2185"/>
              </a:lnSpc>
            </a:pPr>
            <a:r>
              <a:rPr sz="1900" spc="-20" dirty="0">
                <a:solidFill>
                  <a:srgbClr val="FFFFFF"/>
                </a:solidFill>
                <a:latin typeface="Calibri"/>
                <a:cs typeface="Calibri"/>
              </a:rPr>
              <a:t>Affordable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228846" y="1482597"/>
            <a:ext cx="2129790" cy="1844675"/>
            <a:chOff x="4228846" y="1482597"/>
            <a:chExt cx="2129790" cy="1844675"/>
          </a:xfrm>
        </p:grpSpPr>
        <p:sp>
          <p:nvSpPr>
            <p:cNvPr id="31" name="object 31"/>
            <p:cNvSpPr/>
            <p:nvPr/>
          </p:nvSpPr>
          <p:spPr>
            <a:xfrm>
              <a:off x="4235196" y="1488947"/>
              <a:ext cx="2117090" cy="1831975"/>
            </a:xfrm>
            <a:custGeom>
              <a:avLst/>
              <a:gdLst/>
              <a:ahLst/>
              <a:cxnLst/>
              <a:rect l="l" t="t" r="r" b="b"/>
              <a:pathLst>
                <a:path w="2117090" h="1831975">
                  <a:moveTo>
                    <a:pt x="1593468" y="0"/>
                  </a:moveTo>
                  <a:lnTo>
                    <a:pt x="523366" y="0"/>
                  </a:lnTo>
                  <a:lnTo>
                    <a:pt x="0" y="915924"/>
                  </a:lnTo>
                  <a:lnTo>
                    <a:pt x="523366" y="1831848"/>
                  </a:lnTo>
                  <a:lnTo>
                    <a:pt x="1593468" y="1831848"/>
                  </a:lnTo>
                  <a:lnTo>
                    <a:pt x="2116836" y="915924"/>
                  </a:lnTo>
                  <a:lnTo>
                    <a:pt x="1593468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35196" y="1488947"/>
              <a:ext cx="2117090" cy="1831975"/>
            </a:xfrm>
            <a:custGeom>
              <a:avLst/>
              <a:gdLst/>
              <a:ahLst/>
              <a:cxnLst/>
              <a:rect l="l" t="t" r="r" b="b"/>
              <a:pathLst>
                <a:path w="2117090" h="1831975">
                  <a:moveTo>
                    <a:pt x="0" y="915924"/>
                  </a:moveTo>
                  <a:lnTo>
                    <a:pt x="523366" y="0"/>
                  </a:lnTo>
                  <a:lnTo>
                    <a:pt x="1593468" y="0"/>
                  </a:lnTo>
                  <a:lnTo>
                    <a:pt x="2116836" y="915924"/>
                  </a:lnTo>
                  <a:lnTo>
                    <a:pt x="1593468" y="1831848"/>
                  </a:lnTo>
                  <a:lnTo>
                    <a:pt x="523366" y="1831848"/>
                  </a:lnTo>
                  <a:lnTo>
                    <a:pt x="0" y="91592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614417" y="2086736"/>
            <a:ext cx="1358265" cy="5797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indent="187325">
              <a:lnSpc>
                <a:spcPts val="2090"/>
              </a:lnSpc>
              <a:spcBef>
                <a:spcPts val="320"/>
              </a:spcBef>
            </a:pP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Pandemic 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900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ep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900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edn</a:t>
            </a:r>
            <a:r>
              <a:rPr sz="19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900" spc="-10" dirty="0">
                <a:solidFill>
                  <a:srgbClr val="FFFFFF"/>
                </a:solidFill>
                <a:latin typeface="Calibri"/>
                <a:cs typeface="Calibri"/>
              </a:rPr>
              <a:t>ss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24671" y="1031747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7728" y="464565"/>
            <a:ext cx="11893550" cy="6123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366125" algn="l"/>
              </a:tabLst>
            </a:pPr>
            <a:r>
              <a:rPr sz="2400" spc="-114" dirty="0">
                <a:latin typeface="Calibri"/>
                <a:cs typeface="Calibri"/>
              </a:rPr>
              <a:t>To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respond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</a:t>
            </a:r>
            <a:r>
              <a:rPr sz="2400" dirty="0">
                <a:latin typeface="Calibri"/>
                <a:cs typeface="Calibri"/>
              </a:rPr>
              <a:t> the </a:t>
            </a:r>
            <a:r>
              <a:rPr sz="2400" spc="-10" dirty="0">
                <a:latin typeface="Calibri"/>
                <a:cs typeface="Calibri"/>
              </a:rPr>
              <a:t>diagnostic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needs,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Member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States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are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discussing	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adoption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measures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increase </a:t>
            </a:r>
            <a:r>
              <a:rPr sz="2400" spc="-10" dirty="0">
                <a:latin typeface="Calibri"/>
                <a:cs typeface="Calibri"/>
              </a:rPr>
              <a:t>diagnostics </a:t>
            </a:r>
            <a:r>
              <a:rPr sz="2400" spc="-5" dirty="0">
                <a:latin typeface="Calibri"/>
                <a:cs typeface="Calibri"/>
              </a:rPr>
              <a:t>capacity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ensure </a:t>
            </a:r>
            <a:r>
              <a:rPr sz="2400" dirty="0">
                <a:latin typeface="Calibri"/>
                <a:cs typeface="Calibri"/>
              </a:rPr>
              <a:t>access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10" dirty="0">
                <a:latin typeface="Calibri"/>
                <a:cs typeface="Calibri"/>
              </a:rPr>
              <a:t>diagnostics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5" dirty="0">
                <a:latin typeface="Calibri"/>
                <a:cs typeface="Calibri"/>
              </a:rPr>
              <a:t>part of </a:t>
            </a:r>
            <a:r>
              <a:rPr sz="2400" dirty="0">
                <a:latin typeface="Calibri"/>
                <a:cs typeface="Calibri"/>
              </a:rPr>
              <a:t>their </a:t>
            </a:r>
            <a:r>
              <a:rPr sz="2400" spc="-5" dirty="0">
                <a:latin typeface="Calibri"/>
                <a:cs typeface="Calibri"/>
              </a:rPr>
              <a:t>National Health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Plans.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These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notably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include: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756285" marR="140335" indent="-28702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Development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national</a:t>
            </a:r>
            <a:r>
              <a:rPr sz="2400" spc="-10" dirty="0">
                <a:latin typeface="Calibri"/>
                <a:cs typeface="Calibri"/>
              </a:rPr>
              <a:t> list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priority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diagnostics, </a:t>
            </a:r>
            <a:r>
              <a:rPr sz="2400" dirty="0">
                <a:latin typeface="Calibri"/>
                <a:cs typeface="Calibri"/>
              </a:rPr>
              <a:t>including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laboratory,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imaging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 </a:t>
            </a:r>
            <a:r>
              <a:rPr sz="2400" spc="-5" dirty="0">
                <a:latin typeface="Calibri"/>
                <a:cs typeface="Calibri"/>
              </a:rPr>
              <a:t>other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diagnostics,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drawing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</a:t>
            </a:r>
            <a:r>
              <a:rPr sz="2400" dirty="0">
                <a:latin typeface="Calibri"/>
                <a:cs typeface="Calibri"/>
              </a:rPr>
              <a:t> WHO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other evidence-based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guideline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documents</a:t>
            </a:r>
            <a:endParaRPr sz="240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spcBef>
                <a:spcPts val="805"/>
              </a:spcBef>
              <a:buFont typeface="Symbol"/>
              <a:buChar char="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Availability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0" dirty="0">
                <a:latin typeface="Calibri"/>
                <a:cs typeface="Calibri"/>
              </a:rPr>
              <a:t>diagnostics </a:t>
            </a:r>
            <a:r>
              <a:rPr sz="2400" spc="-15" dirty="0">
                <a:latin typeface="Calibri"/>
                <a:cs typeface="Calibri"/>
              </a:rPr>
              <a:t>at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primary </a:t>
            </a:r>
            <a:r>
              <a:rPr sz="2400" spc="-15" dirty="0">
                <a:latin typeface="Calibri"/>
                <a:cs typeface="Calibri"/>
              </a:rPr>
              <a:t>care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level,</a:t>
            </a:r>
            <a:r>
              <a:rPr sz="2400" dirty="0">
                <a:latin typeface="Calibri"/>
                <a:cs typeface="Calibri"/>
              </a:rPr>
              <a:t> in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UHC</a:t>
            </a:r>
            <a:r>
              <a:rPr sz="2400" spc="-5" dirty="0">
                <a:latin typeface="Calibri"/>
                <a:cs typeface="Calibri"/>
              </a:rPr>
              <a:t> plan</a:t>
            </a:r>
            <a:endParaRPr sz="240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spcBef>
                <a:spcPts val="805"/>
              </a:spcBef>
              <a:buFont typeface="Symbol"/>
              <a:buChar char="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Appropriate </a:t>
            </a:r>
            <a:r>
              <a:rPr sz="2400" spc="-20" dirty="0">
                <a:latin typeface="Calibri"/>
                <a:cs typeface="Calibri"/>
              </a:rPr>
              <a:t>workforce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levels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health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system</a:t>
            </a:r>
            <a:endParaRPr sz="240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spcBef>
                <a:spcPts val="790"/>
              </a:spcBef>
              <a:buFont typeface="Symbol"/>
              <a:buChar char="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Regulatory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frameworks to </a:t>
            </a:r>
            <a:r>
              <a:rPr sz="2400" spc="-5" dirty="0">
                <a:latin typeface="Calibri"/>
                <a:cs typeface="Calibri"/>
              </a:rPr>
              <a:t>ensure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validation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quality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10" dirty="0">
                <a:latin typeface="Calibri"/>
                <a:cs typeface="Calibri"/>
              </a:rPr>
              <a:t>diagnostic tools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appropriate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endParaRPr sz="24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national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context</a:t>
            </a:r>
            <a:endParaRPr sz="240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spcBef>
                <a:spcPts val="800"/>
              </a:spcBef>
              <a:buFont typeface="Symbol"/>
              <a:buChar char="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Strengthening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international collaboration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assistance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during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epidemics and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pandemics</a:t>
            </a:r>
            <a:endParaRPr sz="240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spcBef>
                <a:spcPts val="805"/>
              </a:spcBef>
              <a:buFont typeface="Symbol"/>
              <a:buChar char="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Resources</a:t>
            </a:r>
            <a:r>
              <a:rPr sz="2400" spc="-15" dirty="0">
                <a:latin typeface="Calibri"/>
                <a:cs typeface="Calibri"/>
              </a:rPr>
              <a:t> to invest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10" dirty="0">
                <a:latin typeface="Calibri"/>
                <a:cs typeface="Calibri"/>
              </a:rPr>
              <a:t>research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expanding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manufacturing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capacity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diagnostics</a:t>
            </a:r>
            <a:endParaRPr sz="2400">
              <a:latin typeface="Calibri"/>
              <a:cs typeface="Calibri"/>
            </a:endParaRPr>
          </a:p>
          <a:p>
            <a:pPr marL="756285" marR="1252855" indent="-287020">
              <a:lnSpc>
                <a:spcPct val="100000"/>
              </a:lnSpc>
              <a:spcBef>
                <a:spcPts val="795"/>
              </a:spcBef>
              <a:buFont typeface="Symbol"/>
              <a:buChar char=""/>
              <a:tabLst>
                <a:tab pos="756285" algn="l"/>
                <a:tab pos="756920" algn="l"/>
              </a:tabLst>
            </a:pPr>
            <a:r>
              <a:rPr sz="2400" spc="-5" dirty="0">
                <a:latin typeface="Calibri"/>
                <a:cs typeface="Calibri"/>
              </a:rPr>
              <a:t>Scaling-up </a:t>
            </a:r>
            <a:r>
              <a:rPr sz="2400" spc="-10" dirty="0">
                <a:latin typeface="Calibri"/>
                <a:cs typeface="Calibri"/>
              </a:rPr>
              <a:t>development, </a:t>
            </a:r>
            <a:r>
              <a:rPr sz="2400" spc="-5" dirty="0">
                <a:latin typeface="Calibri"/>
                <a:cs typeface="Calibri"/>
              </a:rPr>
              <a:t>manufacturing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distribution capacities </a:t>
            </a:r>
            <a:r>
              <a:rPr sz="2400" dirty="0">
                <a:latin typeface="Calibri"/>
                <a:cs typeface="Calibri"/>
              </a:rPr>
              <a:t>needed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transparent </a:t>
            </a:r>
            <a:r>
              <a:rPr sz="2400" spc="-5" dirty="0">
                <a:latin typeface="Calibri"/>
                <a:cs typeface="Calibri"/>
              </a:rPr>
              <a:t>equitable </a:t>
            </a:r>
            <a:r>
              <a:rPr sz="2400" dirty="0">
                <a:latin typeface="Calibri"/>
                <a:cs typeface="Calibri"/>
              </a:rPr>
              <a:t>and timely access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spc="-25" dirty="0">
                <a:latin typeface="Calibri"/>
                <a:cs typeface="Calibri"/>
              </a:rPr>
              <a:t>quality, </a:t>
            </a:r>
            <a:r>
              <a:rPr sz="2400" spc="-20" dirty="0">
                <a:latin typeface="Calibri"/>
                <a:cs typeface="Calibri"/>
              </a:rPr>
              <a:t>safe, </a:t>
            </a:r>
            <a:r>
              <a:rPr sz="2400" spc="-15" dirty="0">
                <a:latin typeface="Calibri"/>
                <a:cs typeface="Calibri"/>
              </a:rPr>
              <a:t>affordable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5" dirty="0">
                <a:latin typeface="Calibri"/>
                <a:cs typeface="Calibri"/>
              </a:rPr>
              <a:t>effective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diagnostics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7034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Process</a:t>
            </a:r>
            <a:r>
              <a:rPr sz="4400" spc="-10" dirty="0"/>
              <a:t> </a:t>
            </a:r>
            <a:r>
              <a:rPr sz="4400" dirty="0"/>
              <a:t>of</a:t>
            </a:r>
            <a:r>
              <a:rPr sz="4400" spc="-10" dirty="0"/>
              <a:t> </a:t>
            </a:r>
            <a:r>
              <a:rPr sz="4400" dirty="0"/>
              <a:t>the </a:t>
            </a:r>
            <a:r>
              <a:rPr sz="4400" spc="-20" dirty="0"/>
              <a:t>draft </a:t>
            </a:r>
            <a:r>
              <a:rPr sz="4400" spc="-10" dirty="0"/>
              <a:t>resolution</a:t>
            </a:r>
            <a:r>
              <a:rPr sz="4400" spc="-5" dirty="0"/>
              <a:t> </a:t>
            </a:r>
            <a:r>
              <a:rPr sz="4400" dirty="0"/>
              <a:t>&amp;</a:t>
            </a:r>
            <a:r>
              <a:rPr sz="4400" spc="-5" dirty="0"/>
              <a:t> </a:t>
            </a:r>
            <a:r>
              <a:rPr sz="4400" spc="-10" dirty="0"/>
              <a:t>next</a:t>
            </a:r>
            <a:r>
              <a:rPr sz="4400" dirty="0"/>
              <a:t> </a:t>
            </a:r>
            <a:r>
              <a:rPr sz="4400" spc="-25" dirty="0"/>
              <a:t>steps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802333"/>
            <a:ext cx="10360660" cy="3888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080" indent="-228600" algn="just">
              <a:lnSpc>
                <a:spcPct val="90100"/>
              </a:lnSpc>
              <a:spcBef>
                <a:spcPts val="38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4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informal</a:t>
            </a:r>
            <a:r>
              <a:rPr sz="2400" spc="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Member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States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negotiation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meetings</a:t>
            </a:r>
            <a:r>
              <a:rPr sz="2400" spc="1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took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place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(Nov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16,</a:t>
            </a:r>
            <a:r>
              <a:rPr sz="2400" spc="1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Nov</a:t>
            </a:r>
            <a:r>
              <a:rPr sz="2400" spc="1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25,</a:t>
            </a:r>
            <a:r>
              <a:rPr sz="2400" spc="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Jan </a:t>
            </a:r>
            <a:r>
              <a:rPr sz="2400" spc="-5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4, </a:t>
            </a:r>
            <a:r>
              <a:rPr sz="2400" dirty="0">
                <a:latin typeface="Calibri"/>
                <a:cs typeface="Calibri"/>
              </a:rPr>
              <a:t>Jan </a:t>
            </a:r>
            <a:r>
              <a:rPr sz="2400" spc="-5" dirty="0">
                <a:latin typeface="Calibri"/>
                <a:cs typeface="Calibri"/>
              </a:rPr>
              <a:t>13), </a:t>
            </a:r>
            <a:r>
              <a:rPr sz="2400" dirty="0">
                <a:latin typeface="Calibri"/>
                <a:cs typeface="Calibri"/>
              </a:rPr>
              <a:t>2 additional </a:t>
            </a:r>
            <a:r>
              <a:rPr sz="2400" spc="-15" dirty="0">
                <a:latin typeface="Calibri"/>
                <a:cs typeface="Calibri"/>
              </a:rPr>
              <a:t>informal </a:t>
            </a:r>
            <a:r>
              <a:rPr sz="2400" spc="-10" dirty="0">
                <a:latin typeface="Calibri"/>
                <a:cs typeface="Calibri"/>
              </a:rPr>
              <a:t>negotiation </a:t>
            </a:r>
            <a:r>
              <a:rPr sz="2400" spc="-15" dirty="0">
                <a:latin typeface="Calibri"/>
                <a:cs typeface="Calibri"/>
              </a:rPr>
              <a:t>are </a:t>
            </a:r>
            <a:r>
              <a:rPr sz="2400" spc="-5" dirty="0">
                <a:latin typeface="Calibri"/>
                <a:cs typeface="Calibri"/>
              </a:rPr>
              <a:t>being </a:t>
            </a:r>
            <a:r>
              <a:rPr sz="2400" spc="-10" dirty="0">
                <a:latin typeface="Calibri"/>
                <a:cs typeface="Calibri"/>
              </a:rPr>
              <a:t>requested,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organised</a:t>
            </a:r>
            <a:r>
              <a:rPr sz="2400" spc="5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by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WHO’s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Governing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Bodies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Department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led </a:t>
            </a:r>
            <a:r>
              <a:rPr sz="2400" spc="-10" dirty="0">
                <a:latin typeface="Calibri"/>
                <a:cs typeface="Calibri"/>
              </a:rPr>
              <a:t>by Eswatini</a:t>
            </a:r>
            <a:endParaRPr sz="2400">
              <a:latin typeface="Calibri"/>
              <a:cs typeface="Calibri"/>
            </a:endParaRPr>
          </a:p>
          <a:p>
            <a:pPr marL="241300" marR="6350" indent="-228600" algn="just">
              <a:lnSpc>
                <a:spcPct val="90000"/>
              </a:lnSpc>
              <a:spcBef>
                <a:spcPts val="140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text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resolution</a:t>
            </a:r>
            <a:r>
              <a:rPr sz="2400" dirty="0">
                <a:latin typeface="Calibri"/>
                <a:cs typeface="Calibri"/>
              </a:rPr>
              <a:t> will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published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website</a:t>
            </a:r>
            <a:r>
              <a:rPr sz="2400" spc="-5" dirty="0">
                <a:latin typeface="Calibri"/>
                <a:cs typeface="Calibri"/>
              </a:rPr>
              <a:t> on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WHO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Governing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Bodies</a:t>
            </a:r>
            <a:r>
              <a:rPr sz="2400" spc="3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(EB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documents)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soon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negotiations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translations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are</a:t>
            </a:r>
            <a:r>
              <a:rPr sz="2400" spc="-5" dirty="0">
                <a:latin typeface="Calibri"/>
                <a:cs typeface="Calibri"/>
              </a:rPr>
              <a:t> done</a:t>
            </a:r>
            <a:endParaRPr sz="240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2590"/>
              </a:lnSpc>
              <a:spcBef>
                <a:spcPts val="144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5" dirty="0">
                <a:latin typeface="Calibri"/>
                <a:cs typeface="Calibri"/>
              </a:rPr>
              <a:t>draft </a:t>
            </a:r>
            <a:r>
              <a:rPr sz="2400" spc="-5" dirty="0">
                <a:latin typeface="Calibri"/>
                <a:cs typeface="Calibri"/>
              </a:rPr>
              <a:t>resolution </a:t>
            </a:r>
            <a:r>
              <a:rPr sz="2400" dirty="0">
                <a:latin typeface="Calibri"/>
                <a:cs typeface="Calibri"/>
              </a:rPr>
              <a:t>will </a:t>
            </a:r>
            <a:r>
              <a:rPr sz="2400" spc="-5" dirty="0">
                <a:latin typeface="Calibri"/>
                <a:cs typeface="Calibri"/>
              </a:rPr>
              <a:t>be </a:t>
            </a:r>
            <a:r>
              <a:rPr sz="2400" spc="-10" dirty="0">
                <a:latin typeface="Calibri"/>
                <a:cs typeface="Calibri"/>
              </a:rPr>
              <a:t>presented </a:t>
            </a:r>
            <a:r>
              <a:rPr sz="2400" spc="-15" dirty="0">
                <a:latin typeface="Calibri"/>
                <a:cs typeface="Calibri"/>
              </a:rPr>
              <a:t>at </a:t>
            </a:r>
            <a:r>
              <a:rPr sz="2400" dirty="0">
                <a:latin typeface="Calibri"/>
                <a:cs typeface="Calibri"/>
              </a:rPr>
              <a:t>the EB in January </a:t>
            </a:r>
            <a:r>
              <a:rPr sz="2400" spc="-5" dirty="0">
                <a:latin typeface="Calibri"/>
                <a:cs typeface="Calibri"/>
              </a:rPr>
              <a:t>2023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10" dirty="0">
                <a:latin typeface="Calibri"/>
                <a:cs typeface="Calibri"/>
              </a:rPr>
              <a:t>consideration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by</a:t>
            </a:r>
            <a:r>
              <a:rPr sz="2400" spc="-5" dirty="0">
                <a:latin typeface="Calibri"/>
                <a:cs typeface="Calibri"/>
              </a:rPr>
              <a:t> 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May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2023</a:t>
            </a:r>
            <a:endParaRPr sz="2400">
              <a:latin typeface="Calibri"/>
              <a:cs typeface="Calibri"/>
            </a:endParaRPr>
          </a:p>
          <a:p>
            <a:pPr marL="241300" marR="7620" indent="-228600" algn="just">
              <a:lnSpc>
                <a:spcPts val="2590"/>
              </a:lnSpc>
              <a:spcBef>
                <a:spcPts val="140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Subject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passing</a:t>
            </a:r>
            <a:r>
              <a:rPr sz="2400" dirty="0">
                <a:latin typeface="Calibri"/>
                <a:cs typeface="Calibri"/>
              </a:rPr>
              <a:t> 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Resolution,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WHO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would</a:t>
            </a:r>
            <a:r>
              <a:rPr sz="2400" spc="-5" dirty="0">
                <a:latin typeface="Calibri"/>
                <a:cs typeface="Calibri"/>
              </a:rPr>
              <a:t> be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asked</a:t>
            </a:r>
            <a:r>
              <a:rPr sz="2400" spc="-15" dirty="0">
                <a:latin typeface="Calibri"/>
                <a:cs typeface="Calibri"/>
              </a:rPr>
              <a:t> to</a:t>
            </a:r>
            <a:r>
              <a:rPr sz="2400" spc="-10" dirty="0">
                <a:latin typeface="Calibri"/>
                <a:cs typeface="Calibri"/>
              </a:rPr>
              <a:t> report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progress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5" dirty="0">
                <a:latin typeface="Calibri"/>
                <a:cs typeface="Calibri"/>
              </a:rPr>
              <a:t> 2025, 2027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2029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QUESTIONS</a:t>
            </a:r>
            <a:r>
              <a:rPr sz="4400" spc="-50" dirty="0"/>
              <a:t>?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2211" y="2482595"/>
            <a:ext cx="4399788" cy="27706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39" y="2482595"/>
            <a:ext cx="7581809" cy="27584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56743" y="5647435"/>
            <a:ext cx="114642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Please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either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use</a:t>
            </a:r>
            <a:r>
              <a:rPr sz="3200" dirty="0">
                <a:latin typeface="Calibri"/>
                <a:cs typeface="Calibri"/>
              </a:rPr>
              <a:t> Q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function,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or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“Raise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Hand”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request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to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speak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2966</Words>
  <Application>Microsoft Macintosh PowerPoint</Application>
  <PresentationFormat>Widescreen</PresentationFormat>
  <Paragraphs>386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Arial MT</vt:lpstr>
      <vt:lpstr>Calibri</vt:lpstr>
      <vt:lpstr>Calibri Light</vt:lpstr>
      <vt:lpstr>Courier New</vt:lpstr>
      <vt:lpstr>Franklin Gothic Medium</vt:lpstr>
      <vt:lpstr>Symbol</vt:lpstr>
      <vt:lpstr>Times New Roman</vt:lpstr>
      <vt:lpstr>Office Theme</vt:lpstr>
      <vt:lpstr>PowerPoint Presentation</vt:lpstr>
      <vt:lpstr>PowerPoint Presentation</vt:lpstr>
      <vt:lpstr>Using the Zoom-Webinar platform</vt:lpstr>
      <vt:lpstr>Welcoming Remarks</vt:lpstr>
      <vt:lpstr>Background on Diagnostics Issues</vt:lpstr>
      <vt:lpstr>The Lancet Commission on Diagnostics</vt:lpstr>
      <vt:lpstr>The Lancet Commission on Diagnostics: Key Messages</vt:lpstr>
      <vt:lpstr>Diagnostic gap The impact of vertical programmes</vt:lpstr>
      <vt:lpstr>The Lancet Commission on Diagnostics: Recommendations</vt:lpstr>
      <vt:lpstr>The fundamental problem</vt:lpstr>
      <vt:lpstr>PowerPoint Presentation</vt:lpstr>
      <vt:lpstr>C O V I D - 1 9 H I G H L I G H T S D I A G N O S T I C  C A PA C I T Y  A N D I T S G R O W I N G I M P O R TA N C E</vt:lpstr>
      <vt:lpstr>L M I C S I N  A PA C , A F R I C A , &amp;  L AT I N A M E R I C A S E E I N G S T E E P G R O W T H I N  D E M A N D F O R D I A G N O S T I C P R O D U C T S ( $ 3 8 B B Y 2 0 24 )</vt:lpstr>
      <vt:lpstr>E Q U I TA B L E AC C E S S TO D I AG N O S T I C S</vt:lpstr>
      <vt:lpstr>M A K E D I AG N O S T I C S A P R I O R I T Y</vt:lpstr>
      <vt:lpstr>WHO’s work on diagnostics</vt:lpstr>
      <vt:lpstr>WHO’s work in diagnostics</vt:lpstr>
      <vt:lpstr>Diagnostics are medical devices used to provide information.</vt:lpstr>
      <vt:lpstr>Value chain: To ensure improved access of safe, quality, affordable  medical devices including all diagnostics</vt:lpstr>
      <vt:lpstr>Overview of WHO’s work in diagnostics</vt:lpstr>
      <vt:lpstr>One example of what WHO does for IVDs: the WHO model list of  essential in vitro diagnostics (the EDL)</vt:lpstr>
      <vt:lpstr>Objectives of the EDL</vt:lpstr>
      <vt:lpstr>Tools to support countries (IVDs)</vt:lpstr>
      <vt:lpstr>WHO Priority medical devices</vt:lpstr>
      <vt:lpstr>The WHO Priority Medical  Devices list include those  for:</vt:lpstr>
      <vt:lpstr>Tools to support countries (selection of priority medical devices)</vt:lpstr>
      <vt:lpstr>Global Implementation of WHO lists to develop or update national lists, to  increase access. Essential in vitro Diagnostics (EDL) and Priority Medical Devices (PMD) to be used</vt:lpstr>
      <vt:lpstr>WHO welcomes a  draft resolution  on Diagnostics</vt:lpstr>
      <vt:lpstr>Rationale for a WHA Resolution</vt:lpstr>
      <vt:lpstr>Rationale for a Resolution by WHA:  Philomena Simelane, Kingdom of Eswatini</vt:lpstr>
      <vt:lpstr>6 KEY  DIAGNOSTIC  NEEDS</vt:lpstr>
      <vt:lpstr>PowerPoint Presentation</vt:lpstr>
      <vt:lpstr>Process of the draft resolution &amp; next steps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a WHO Resolution on Strengthening Diagnostics Capacity</dc:title>
  <dc:creator>Susan </dc:creator>
  <cp:lastModifiedBy>Laura Juliana Jimenez</cp:lastModifiedBy>
  <cp:revision>6</cp:revision>
  <dcterms:created xsi:type="dcterms:W3CDTF">2023-01-14T20:26:30Z</dcterms:created>
  <dcterms:modified xsi:type="dcterms:W3CDTF">2023-01-18T14:49:14Z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2023-01-14T00:00:00Z</vt:filetime>
  </property>
</Properties>
</file>